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9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7" r:id="rId15"/>
    <p:sldId id="308" r:id="rId16"/>
    <p:sldId id="309" r:id="rId17"/>
    <p:sldId id="310" r:id="rId18"/>
    <p:sldId id="311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290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0" autoAdjust="0"/>
    <p:restoredTop sz="94549" autoAdjust="0"/>
  </p:normalViewPr>
  <p:slideViewPr>
    <p:cSldViewPr snapToGrid="0" showGuides="1">
      <p:cViewPr varScale="1">
        <p:scale>
          <a:sx n="84" d="100"/>
          <a:sy n="84" d="100"/>
        </p:scale>
        <p:origin x="-258" y="-78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1.xml"/><Relationship Id="rId13" Type="http://schemas.openxmlformats.org/officeDocument/2006/relationships/slide" Target="slides/slide26.xml"/><Relationship Id="rId18" Type="http://schemas.openxmlformats.org/officeDocument/2006/relationships/slide" Target="slides/slide31.xml"/><Relationship Id="rId3" Type="http://schemas.openxmlformats.org/officeDocument/2006/relationships/slide" Target="slides/slide16.xml"/><Relationship Id="rId7" Type="http://schemas.openxmlformats.org/officeDocument/2006/relationships/slide" Target="slides/slide20.xml"/><Relationship Id="rId12" Type="http://schemas.openxmlformats.org/officeDocument/2006/relationships/slide" Target="slides/slide25.xml"/><Relationship Id="rId17" Type="http://schemas.openxmlformats.org/officeDocument/2006/relationships/slide" Target="slides/slide30.xml"/><Relationship Id="rId2" Type="http://schemas.openxmlformats.org/officeDocument/2006/relationships/slide" Target="slides/slide15.xml"/><Relationship Id="rId16" Type="http://schemas.openxmlformats.org/officeDocument/2006/relationships/slide" Target="slides/slide29.xml"/><Relationship Id="rId20" Type="http://schemas.openxmlformats.org/officeDocument/2006/relationships/slide" Target="slides/slide33.xml"/><Relationship Id="rId1" Type="http://schemas.openxmlformats.org/officeDocument/2006/relationships/slide" Target="slides/slide14.xml"/><Relationship Id="rId6" Type="http://schemas.openxmlformats.org/officeDocument/2006/relationships/slide" Target="slides/slide19.xml"/><Relationship Id="rId11" Type="http://schemas.openxmlformats.org/officeDocument/2006/relationships/slide" Target="slides/slide24.xml"/><Relationship Id="rId5" Type="http://schemas.openxmlformats.org/officeDocument/2006/relationships/slide" Target="slides/slide18.xml"/><Relationship Id="rId15" Type="http://schemas.openxmlformats.org/officeDocument/2006/relationships/slide" Target="slides/slide28.xml"/><Relationship Id="rId10" Type="http://schemas.openxmlformats.org/officeDocument/2006/relationships/slide" Target="slides/slide23.xml"/><Relationship Id="rId19" Type="http://schemas.openxmlformats.org/officeDocument/2006/relationships/slide" Target="slides/slide32.xml"/><Relationship Id="rId4" Type="http://schemas.openxmlformats.org/officeDocument/2006/relationships/slide" Target="slides/slide17.xml"/><Relationship Id="rId9" Type="http://schemas.openxmlformats.org/officeDocument/2006/relationships/slide" Target="slides/slide22.xml"/><Relationship Id="rId14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gmpy2.iroot(</a:t>
            </a:r>
            <a:r>
              <a:rPr lang="en-US" altLang="zh-CN" sz="1200" dirty="0" err="1" smtClean="0"/>
              <a:t>x,n</a:t>
            </a:r>
            <a:r>
              <a:rPr lang="en-US" altLang="zh-CN" sz="1200" dirty="0" smtClean="0"/>
              <a:t>) 		x</a:t>
            </a:r>
            <a:r>
              <a:rPr lang="zh-CN" altLang="zh-CN" sz="1200" dirty="0" smtClean="0"/>
              <a:t>开</a:t>
            </a:r>
            <a:r>
              <a:rPr lang="en-US" altLang="zh-CN" sz="1200" dirty="0" smtClean="0"/>
              <a:t>n</a:t>
            </a:r>
            <a:r>
              <a:rPr lang="zh-CN" altLang="zh-CN" sz="1200" dirty="0" smtClean="0"/>
              <a:t>次根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如</a:t>
            </a:r>
            <a:r>
              <a:rPr lang="en-US" altLang="zh-CN" sz="1200" dirty="0" smtClean="0"/>
              <a:t>	gmpy2.iroot(81,2)[0]</a:t>
            </a:r>
            <a:r>
              <a:rPr lang="en-US" altLang="zh-CN" sz="1200" baseline="0" dirty="0" smtClean="0"/>
              <a:t> </a:t>
            </a:r>
            <a:r>
              <a:rPr lang="zh-CN" altLang="en-US" sz="1200" baseline="0" dirty="0" smtClean="0"/>
              <a:t>的值为</a:t>
            </a:r>
            <a:r>
              <a:rPr lang="en-US" altLang="zh-CN" sz="1200" baseline="0" dirty="0" err="1" smtClean="0"/>
              <a:t>mpz</a:t>
            </a:r>
            <a:r>
              <a:rPr lang="en-US" altLang="zh-CN" sz="1200" baseline="0" dirty="0" smtClean="0"/>
              <a:t>(9) </a:t>
            </a:r>
            <a:r>
              <a:rPr lang="en-US" altLang="zh-CN" sz="1200" dirty="0" smtClean="0"/>
              <a:t>gmpy2.iroot(81,2)[1] </a:t>
            </a:r>
            <a:r>
              <a:rPr lang="zh-CN" altLang="en-US" sz="1200" dirty="0" smtClean="0"/>
              <a:t>为</a:t>
            </a:r>
            <a:r>
              <a:rPr lang="en-US" altLang="zh-CN" sz="1200" dirty="0" err="1" smtClean="0"/>
              <a:t>Ture</a:t>
            </a:r>
            <a:r>
              <a:rPr lang="en-US" altLang="zh-CN" sz="1200" baseline="0" dirty="0" smtClean="0"/>
              <a:t> </a:t>
            </a:r>
            <a:r>
              <a:rPr lang="zh-CN" altLang="en-US" sz="1200" baseline="0" dirty="0" smtClean="0"/>
              <a:t>是布尔型</a:t>
            </a:r>
            <a:endParaRPr lang="zh-CN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如</a:t>
            </a:r>
            <a:r>
              <a:rPr lang="en-US" altLang="zh-CN" sz="1200" dirty="0" smtClean="0"/>
              <a:t>	gmpy2.iroot(80,2)[0]</a:t>
            </a:r>
            <a:r>
              <a:rPr lang="en-US" altLang="zh-CN" sz="1200" baseline="0" dirty="0" smtClean="0"/>
              <a:t> </a:t>
            </a:r>
            <a:r>
              <a:rPr lang="zh-CN" altLang="en-US" sz="1200" baseline="0" dirty="0" smtClean="0"/>
              <a:t>的值为</a:t>
            </a:r>
            <a:r>
              <a:rPr lang="en-US" altLang="zh-CN" sz="1200" baseline="0" dirty="0" err="1" smtClean="0"/>
              <a:t>mpz</a:t>
            </a:r>
            <a:r>
              <a:rPr lang="en-US" altLang="zh-CN" sz="1200" baseline="0" dirty="0" smtClean="0"/>
              <a:t>(8) </a:t>
            </a:r>
            <a:r>
              <a:rPr lang="en-US" altLang="zh-CN" sz="1200" dirty="0" smtClean="0"/>
              <a:t>gmpy2.iroot(80,2)[1] </a:t>
            </a:r>
            <a:r>
              <a:rPr lang="zh-CN" altLang="en-US" sz="1200" dirty="0" smtClean="0"/>
              <a:t>为</a:t>
            </a:r>
            <a:r>
              <a:rPr lang="en-US" altLang="zh-CN" sz="1200" dirty="0" smtClean="0"/>
              <a:t>False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CC00-FD44-4E96-9C20-D36116E8331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xmlns="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xmlns="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xmlns="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xmlns="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xmlns="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xmlns="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xmlns="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:a16="http://schemas.microsoft.com/office/drawing/2014/main" xmlns="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:a16="http://schemas.microsoft.com/office/drawing/2014/main" xmlns="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xmlns="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:a16="http://schemas.microsoft.com/office/drawing/2014/main" xmlns="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:a16="http://schemas.microsoft.com/office/drawing/2014/main" xmlns="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xmlns="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xmlns="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xmlns="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xmlns="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xmlns="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xmlns="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:a16="http://schemas.microsoft.com/office/drawing/2014/main" xmlns="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xmlns="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xmlns="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:a16="http://schemas.microsoft.com/office/drawing/2014/main" xmlns="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xmlns="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xmlns="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xmlns="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xmlns="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xmlns="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xmlns="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:a16="http://schemas.microsoft.com/office/drawing/2014/main" xmlns="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:a16="http://schemas.microsoft.com/office/drawing/2014/main" xmlns="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:a16="http://schemas.microsoft.com/office/drawing/2014/main" xmlns="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xmlns="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xmlns="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:a16="http://schemas.microsoft.com/office/drawing/2014/main" xmlns="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xmlns="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:a16="http://schemas.microsoft.com/office/drawing/2014/main" xmlns="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:a16="http://schemas.microsoft.com/office/drawing/2014/main" xmlns="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:a16="http://schemas.microsoft.com/office/drawing/2014/main" xmlns="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:a16="http://schemas.microsoft.com/office/drawing/2014/main" xmlns="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:a16="http://schemas.microsoft.com/office/drawing/2014/main" xmlns="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xmlns="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xmlns="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:a16="http://schemas.microsoft.com/office/drawing/2014/main" xmlns="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xmlns="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:a16="http://schemas.microsoft.com/office/drawing/2014/main" xmlns="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:a16="http://schemas.microsoft.com/office/drawing/2014/main" xmlns="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:a16="http://schemas.microsoft.com/office/drawing/2014/main" xmlns="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:a16="http://schemas.microsoft.com/office/drawing/2014/main" xmlns="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xmlns="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:a16="http://schemas.microsoft.com/office/drawing/2014/main" xmlns="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:a16="http://schemas.microsoft.com/office/drawing/2014/main" xmlns="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:a16="http://schemas.microsoft.com/office/drawing/2014/main" xmlns="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:a16="http://schemas.microsoft.com/office/drawing/2014/main" xmlns="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:a16="http://schemas.microsoft.com/office/drawing/2014/main" xmlns="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:a16="http://schemas.microsoft.com/office/drawing/2014/main" xmlns="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:a16="http://schemas.microsoft.com/office/drawing/2014/main" xmlns="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:a16="http://schemas.microsoft.com/office/drawing/2014/main" xmlns="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:a16="http://schemas.microsoft.com/office/drawing/2014/main" xmlns="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:a16="http://schemas.microsoft.com/office/drawing/2014/main" xmlns="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:a16="http://schemas.microsoft.com/office/drawing/2014/main" xmlns="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:a16="http://schemas.microsoft.com/office/drawing/2014/main" xmlns="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:a16="http://schemas.microsoft.com/office/drawing/2014/main" xmlns="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:a16="http://schemas.microsoft.com/office/drawing/2014/main" xmlns="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:a16="http://schemas.microsoft.com/office/drawing/2014/main" xmlns="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xmlns="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:a16="http://schemas.microsoft.com/office/drawing/2014/main" xmlns="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:a16="http://schemas.microsoft.com/office/drawing/2014/main" xmlns="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:a16="http://schemas.microsoft.com/office/drawing/2014/main" xmlns="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:a16="http://schemas.microsoft.com/office/drawing/2014/main" xmlns="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:p14="http://schemas.microsoft.com/office/powerpoint/2010/main" xmlns="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xmlns="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:a16="http://schemas.microsoft.com/office/drawing/2014/main" xmlns="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:a16="http://schemas.microsoft.com/office/drawing/2014/main" xmlns="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xmlns="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xmlns="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:a16="http://schemas.microsoft.com/office/drawing/2014/main" xmlns="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xmlns="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:a16="http://schemas.microsoft.com/office/drawing/2014/main" xmlns="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:a16="http://schemas.microsoft.com/office/drawing/2014/main" xmlns="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:a16="http://schemas.microsoft.com/office/drawing/2014/main" xmlns="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xmlns="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xmlns="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xmlns="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xmlns="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:a16="http://schemas.microsoft.com/office/drawing/2014/main" xmlns="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:a16="http://schemas.microsoft.com/office/drawing/2014/main" xmlns="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xmlns="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xmlns="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:a16="http://schemas.microsoft.com/office/drawing/2014/main" xmlns="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xmlns="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xmlns="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xmlns="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:a16="http://schemas.microsoft.com/office/drawing/2014/main" xmlns="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xmlns="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xmlns="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xmlns="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xmlns="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xmlns="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xmlns="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:a16="http://schemas.microsoft.com/office/drawing/2014/main" xmlns="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xmlns="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:a16="http://schemas.microsoft.com/office/drawing/2014/main" xmlns="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:a16="http://schemas.microsoft.com/office/drawing/2014/main" xmlns="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:a16="http://schemas.microsoft.com/office/drawing/2014/main" xmlns="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:a16="http://schemas.microsoft.com/office/drawing/2014/main" xmlns="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:a16="http://schemas.microsoft.com/office/drawing/2014/main" xmlns="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xmlns="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:a16="http://schemas.microsoft.com/office/drawing/2014/main" xmlns="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:a16="http://schemas.microsoft.com/office/drawing/2014/main" xmlns="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:a16="http://schemas.microsoft.com/office/drawing/2014/main" xmlns="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:a16="http://schemas.microsoft.com/office/drawing/2014/main" xmlns="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:a16="http://schemas.microsoft.com/office/drawing/2014/main" xmlns="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:a16="http://schemas.microsoft.com/office/drawing/2014/main" xmlns="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:p14="http://schemas.microsoft.com/office/powerpoint/2010/main" xmlns="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:a16="http://schemas.microsoft.com/office/drawing/2014/main" xmlns="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:a16="http://schemas.microsoft.com/office/drawing/2014/main" xmlns="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:a16="http://schemas.microsoft.com/office/drawing/2014/main" xmlns="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:a16="http://schemas.microsoft.com/office/drawing/2014/main" xmlns="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:a16="http://schemas.microsoft.com/office/drawing/2014/main" xmlns="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xmlns="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xmlns="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:a16="http://schemas.microsoft.com/office/drawing/2014/main" xmlns="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xmlns="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xmlns="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xmlns="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xmlns="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xmlns="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xmlns="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xmlns="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xmlns="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xmlns="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xmlns="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xmlns="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xmlns="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xmlns="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xmlns="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xmlns="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xmlns="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xmlns="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xmlns="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xmlns="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:a16="http://schemas.microsoft.com/office/drawing/2014/main" xmlns="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xmlns="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xmlns="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:a16="http://schemas.microsoft.com/office/drawing/2014/main" xmlns="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xmlns="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xmlns="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:a16="http://schemas.microsoft.com/office/drawing/2014/main" xmlns="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xmlns="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:a16="http://schemas.microsoft.com/office/drawing/2014/main" xmlns="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xmlns="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:a16="http://schemas.microsoft.com/office/drawing/2014/main" xmlns="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xmlns="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xmlns="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xmlns="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xmlns="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:a16="http://schemas.microsoft.com/office/drawing/2014/main" xmlns="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xmlns="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xmlns="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xmlns="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:a16="http://schemas.microsoft.com/office/drawing/2014/main" xmlns="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xmlns="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:a16="http://schemas.microsoft.com/office/drawing/2014/main" xmlns="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xmlns="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xmlns="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xmlns="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xmlns="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xmlns="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xmlns="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xmlns="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xmlns="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xmlns="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xmlns="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xmlns="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xmlns="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xmlns="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xmlns="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xmlns="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xmlns="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xmlns="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xmlns="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xmlns="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xmlns="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xmlns="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xmlns="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xmlns="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xmlns="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xmlns="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xmlns="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xmlns="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xmlns="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:a16="http://schemas.microsoft.com/office/drawing/2014/main" xmlns="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xmlns="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xmlns="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xmlns="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xmlns="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xmlns="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xmlns="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:a16="http://schemas.microsoft.com/office/drawing/2014/main" xmlns="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xmlns="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xmlns="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xmlns="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xmlns="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xmlns="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xmlns="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xmlns="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:a16="http://schemas.microsoft.com/office/drawing/2014/main" xmlns="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:a16="http://schemas.microsoft.com/office/drawing/2014/main" xmlns="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xmlns="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:a16="http://schemas.microsoft.com/office/drawing/2014/main" xmlns="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xmlns="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:a16="http://schemas.microsoft.com/office/drawing/2014/main" xmlns="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:a16="http://schemas.microsoft.com/office/drawing/2014/main" xmlns="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xmlns="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:a16="http://schemas.microsoft.com/office/drawing/2014/main" xmlns="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xmlns="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:a16="http://schemas.microsoft.com/office/drawing/2014/main" xmlns="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:a16="http://schemas.microsoft.com/office/drawing/2014/main" xmlns="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:a16="http://schemas.microsoft.com/office/drawing/2014/main" xmlns="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xmlns="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xmlns="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xmlns="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:a16="http://schemas.microsoft.com/office/drawing/2014/main" xmlns="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:a16="http://schemas.microsoft.com/office/drawing/2014/main" xmlns="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:a16="http://schemas.microsoft.com/office/drawing/2014/main" xmlns="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:a16="http://schemas.microsoft.com/office/drawing/2014/main" xmlns="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:a16="http://schemas.microsoft.com/office/drawing/2014/main" xmlns="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xmlns="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xmlns="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xmlns="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:a16="http://schemas.microsoft.com/office/drawing/2014/main" xmlns="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xmlns="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xmlns="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xmlns="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xmlns="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xmlns="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xmlns="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xmlns="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xmlns="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xmlns="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92C67-6E4D-4AD7-9775-4EBB6C8903A7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DB4246-988D-422F-AC3A-FBA315BEDE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:a16="http://schemas.microsoft.com/office/drawing/2014/main" xmlns="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:a16="http://schemas.microsoft.com/office/drawing/2014/main" xmlns="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:a16="http://schemas.microsoft.com/office/drawing/2014/main" xmlns="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xmlns="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:a16="http://schemas.microsoft.com/office/drawing/2014/main" xmlns="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:a16="http://schemas.microsoft.com/office/drawing/2014/main" xmlns="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xmlns="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:p14="http://schemas.microsoft.com/office/powerpoint/2010/main" xmlns="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xmlns="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xmlns="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xmlns="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xmlns="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xmlns="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xmlns="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xmlns="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xmlns="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xmlns="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:a16="http://schemas.microsoft.com/office/drawing/2014/main" xmlns="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:a16="http://schemas.microsoft.com/office/drawing/2014/main" xmlns="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:a16="http://schemas.microsoft.com/office/drawing/2014/main" xmlns="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:a16="http://schemas.microsoft.com/office/drawing/2014/main" xmlns="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3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fd.uci.edu/~gohlke/pythonlibs/" TargetMode="External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08 </a:t>
            </a:r>
            <a:r>
              <a:rPr lang="zh-CN" altLang="en-US" dirty="0" smtClean="0"/>
              <a:t>公钥密码学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5400" dirty="0" err="1" smtClean="0">
                <a:solidFill>
                  <a:schemeClr val="accent1">
                    <a:lumMod val="75000"/>
                  </a:schemeClr>
                </a:solidFill>
              </a:rPr>
              <a:t>Openssl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5400" dirty="0" smtClean="0">
                <a:solidFill>
                  <a:schemeClr val="accent1">
                    <a:lumMod val="75000"/>
                  </a:schemeClr>
                </a:solidFill>
              </a:rPr>
              <a:t>工具</a:t>
            </a:r>
            <a:endParaRPr lang="zh-CN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825" y="2153455"/>
            <a:ext cx="94964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5400" dirty="0" err="1" smtClean="0">
                <a:solidFill>
                  <a:schemeClr val="accent1">
                    <a:lumMod val="75000"/>
                  </a:schemeClr>
                </a:solidFill>
              </a:rPr>
              <a:t>Openssl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5400" dirty="0" smtClean="0">
                <a:solidFill>
                  <a:schemeClr val="accent1">
                    <a:lumMod val="75000"/>
                  </a:schemeClr>
                </a:solidFill>
              </a:rPr>
              <a:t>工具</a:t>
            </a:r>
            <a:endParaRPr lang="zh-CN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894" y="2136090"/>
            <a:ext cx="11303805" cy="187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5400" dirty="0" err="1" smtClean="0">
                <a:solidFill>
                  <a:schemeClr val="accent1">
                    <a:lumMod val="75000"/>
                  </a:schemeClr>
                </a:solidFill>
              </a:rPr>
              <a:t>Openssl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5400" dirty="0" smtClean="0">
                <a:solidFill>
                  <a:schemeClr val="accent1">
                    <a:lumMod val="75000"/>
                  </a:schemeClr>
                </a:solidFill>
              </a:rPr>
              <a:t>工具</a:t>
            </a:r>
            <a:endParaRPr lang="zh-CN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428" y="1950720"/>
            <a:ext cx="8763000" cy="3985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</a:rPr>
              <a:t>RSA   </a:t>
            </a:r>
            <a:r>
              <a:rPr lang="zh-CN" altLang="en-US" sz="5400" dirty="0" smtClean="0">
                <a:solidFill>
                  <a:schemeClr val="accent1">
                    <a:lumMod val="75000"/>
                  </a:schemeClr>
                </a:solidFill>
              </a:rPr>
              <a:t>现成工具</a:t>
            </a:r>
            <a:endParaRPr lang="zh-CN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4422" y="1944711"/>
            <a:ext cx="4953519" cy="469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4826" y="1828800"/>
            <a:ext cx="5096190" cy="481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基础操作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rtl="0" eaLnBrk="1" latinLnBrk="0" hangingPunct="1">
              <a:buFont typeface="Wingdings" pitchFamily="2" charset="2"/>
              <a:buChar char="l"/>
            </a:pP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选取两个较大的互不相等的质数</a:t>
            </a:r>
            <a:r>
              <a:rPr lang="en-US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，计算</a:t>
            </a:r>
            <a:r>
              <a:rPr lang="en-US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p * q</a:t>
            </a: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Wingdings" pitchFamily="2" charset="2"/>
              <a:buChar char="l"/>
            </a:pP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计算</a:t>
            </a:r>
            <a:r>
              <a:rPr lang="el-GR" altLang="zh-CN" dirty="0" smtClean="0"/>
              <a:t>φ(</a:t>
            </a:r>
            <a:r>
              <a:rPr lang="en-US" altLang="zh-CN" dirty="0" smtClean="0"/>
              <a:t>N)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任意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，使得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满足 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1&lt;e&lt;</a:t>
            </a:r>
            <a:r>
              <a:rPr lang="el-GR" altLang="zh-CN" dirty="0" smtClean="0"/>
              <a:t> φ(</a:t>
            </a:r>
            <a:r>
              <a:rPr lang="en-US" altLang="zh-CN" dirty="0" smtClean="0"/>
              <a:t>N)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且 </a:t>
            </a:r>
            <a:r>
              <a:rPr lang="en-US" altLang="zh-CN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gcd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 , phi) == 1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2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 eaLnBrk="1" latinLnBrk="0" hangingPunct="1">
              <a:buFont typeface="Wingdings" pitchFamily="2" charset="2"/>
              <a:buChar char="l"/>
            </a:pP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计算</a:t>
            </a:r>
            <a:r>
              <a:rPr lang="en-US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关于</a:t>
            </a:r>
            <a:r>
              <a:rPr lang="en-US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的模逆元</a:t>
            </a:r>
            <a:r>
              <a:rPr lang="en-US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</a:t>
            </a:r>
            <a:endParaRPr lang="en-US" altLang="zh-CN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Wingdings" pitchFamily="2" charset="2"/>
              <a:buChar char="l"/>
            </a:pP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即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满足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 * d)% N ==1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zh-CN" altLang="zh-CN" dirty="0" smtClean="0"/>
          </a:p>
          <a:p>
            <a:pPr rtl="0" eaLnBrk="1" latinLnBrk="0" hangingPunct="1">
              <a:buFont typeface="Wingdings" pitchFamily="2" charset="2"/>
              <a:buChar char="l"/>
            </a:pP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加密</a:t>
            </a:r>
            <a:r>
              <a:rPr lang="en-US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= (m ^ e) % N </a:t>
            </a: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endParaRPr lang="en-US" altLang="zh-CN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 eaLnBrk="1" latinLnBrk="0" hangingPunct="1">
              <a:buFont typeface="Wingdings" pitchFamily="2" charset="2"/>
              <a:buChar char="l"/>
            </a:pPr>
            <a:r>
              <a:rPr lang="zh-CN" altLang="en-US" dirty="0" smtClean="0"/>
              <a:t>解密</a:t>
            </a:r>
            <a:r>
              <a:rPr lang="en-US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 = (c ^ d) % N</a:t>
            </a:r>
            <a:r>
              <a:rPr lang="zh-CN" altLang="zh-CN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Wingdings" pitchFamily="2" charset="2"/>
              <a:buChar char="l"/>
            </a:pP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其中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为明文，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为密文，</a:t>
            </a:r>
            <a:endParaRPr lang="en-US" altLang="zh-CN" sz="2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zh-CN" dirty="0" smtClean="0"/>
              <a:t>{</a:t>
            </a:r>
            <a:r>
              <a:rPr lang="en-US" altLang="zh-CN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N,e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为公钥对，</a:t>
            </a:r>
            <a:r>
              <a:rPr lang="en-US" altLang="zh-CN" dirty="0" smtClean="0"/>
              <a:t>{</a:t>
            </a:r>
            <a:r>
              <a:rPr lang="en-US" altLang="zh-CN" dirty="0" err="1" smtClean="0"/>
              <a:t>N,d</a:t>
            </a:r>
            <a:r>
              <a:rPr lang="en-US" altLang="zh-CN" dirty="0" smtClean="0"/>
              <a:t>} 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为私钥</a:t>
            </a:r>
            <a:r>
              <a:rPr lang="zh-CN" altLang="en-US" dirty="0" smtClean="0"/>
              <a:t>对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，要求 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&lt;= m &lt; n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基础操作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 smtClean="0"/>
              <a:t>如果</a:t>
            </a:r>
            <a:r>
              <a:rPr lang="en-US" altLang="zh-CN" sz="3200" dirty="0" smtClean="0"/>
              <a:t>(e*d)%N==1 </a:t>
            </a:r>
            <a:r>
              <a:rPr lang="zh-CN" altLang="en-US" sz="3200" dirty="0" smtClean="0"/>
              <a:t>，那么</a:t>
            </a:r>
            <a:r>
              <a:rPr lang="en-US" altLang="zh-CN" sz="3200" dirty="0" smtClean="0"/>
              <a:t>e</a:t>
            </a:r>
            <a:r>
              <a:rPr lang="zh-CN" altLang="en-US" sz="3200" dirty="0" smtClean="0"/>
              <a:t>和</a:t>
            </a:r>
            <a:r>
              <a:rPr lang="en-US" altLang="zh-CN" sz="3200" dirty="0" smtClean="0"/>
              <a:t>d</a:t>
            </a:r>
            <a:r>
              <a:rPr lang="zh-CN" altLang="en-US" sz="3200" dirty="0" smtClean="0"/>
              <a:t>互为对方模</a:t>
            </a:r>
            <a:r>
              <a:rPr lang="en-US" altLang="zh-CN" sz="3200" dirty="0" smtClean="0"/>
              <a:t>N</a:t>
            </a:r>
            <a:r>
              <a:rPr lang="zh-CN" altLang="en-US" sz="3200" dirty="0" smtClean="0"/>
              <a:t>的</a:t>
            </a:r>
            <a:r>
              <a:rPr lang="zh-CN" altLang="en-US" sz="3200" dirty="0" smtClean="0">
                <a:solidFill>
                  <a:srgbClr val="FF0000"/>
                </a:solidFill>
              </a:rPr>
              <a:t>模逆元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数论倒数</a:t>
            </a:r>
          </a:p>
          <a:p>
            <a:r>
              <a:rPr lang="zh-CN" altLang="en-US" sz="3200" dirty="0" smtClean="0"/>
              <a:t>关于最大公约数有一个基本事实：给予两整数</a:t>
            </a:r>
            <a:r>
              <a:rPr lang="en-US" altLang="zh-CN" sz="3200" dirty="0" smtClean="0"/>
              <a:t>e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d</a:t>
            </a:r>
            <a:r>
              <a:rPr lang="zh-CN" altLang="en-US" sz="3200" dirty="0" smtClean="0"/>
              <a:t>，必存在整数</a:t>
            </a:r>
            <a:r>
              <a:rPr lang="en-US" altLang="zh-CN" sz="3200" dirty="0" smtClean="0"/>
              <a:t>x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y</a:t>
            </a:r>
            <a:r>
              <a:rPr lang="zh-CN" altLang="en-US" sz="3200" dirty="0" smtClean="0"/>
              <a:t>使得</a:t>
            </a:r>
            <a:r>
              <a:rPr lang="en-US" altLang="zh-CN" sz="3200" dirty="0" smtClean="0">
                <a:solidFill>
                  <a:srgbClr val="FF0000"/>
                </a:solidFill>
              </a:rPr>
              <a:t>ex +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dy</a:t>
            </a:r>
            <a:r>
              <a:rPr lang="en-US" altLang="zh-CN" sz="3200" dirty="0" smtClean="0">
                <a:solidFill>
                  <a:srgbClr val="FF0000"/>
                </a:solidFill>
              </a:rPr>
              <a:t> =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gcd</a:t>
            </a:r>
            <a:r>
              <a:rPr lang="en-US" altLang="zh-CN" sz="3200" dirty="0" smtClean="0">
                <a:solidFill>
                  <a:srgbClr val="FF0000"/>
                </a:solidFill>
              </a:rPr>
              <a:t>(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e,d</a:t>
            </a:r>
            <a:r>
              <a:rPr lang="en-US" altLang="zh-CN" sz="3200" dirty="0" smtClean="0">
                <a:solidFill>
                  <a:srgbClr val="FF0000"/>
                </a:solidFill>
              </a:rPr>
              <a:t>)</a:t>
            </a:r>
            <a:r>
              <a:rPr lang="zh-CN" altLang="en-US" sz="3200" dirty="0" smtClean="0"/>
              <a:t>，</a:t>
            </a:r>
            <a:endParaRPr lang="en-US" altLang="zh-CN" sz="3200" dirty="0" smtClean="0"/>
          </a:p>
          <a:p>
            <a:r>
              <a:rPr lang="zh-CN" altLang="en-US" sz="3200" dirty="0" smtClean="0"/>
              <a:t>当</a:t>
            </a:r>
            <a:r>
              <a:rPr lang="en-US" altLang="zh-CN" sz="3200" dirty="0" err="1" smtClean="0"/>
              <a:t>e,d</a:t>
            </a:r>
            <a:r>
              <a:rPr lang="zh-CN" altLang="en-US" sz="3200" dirty="0" smtClean="0">
                <a:solidFill>
                  <a:srgbClr val="FF0000"/>
                </a:solidFill>
              </a:rPr>
              <a:t>互素</a:t>
            </a:r>
            <a:r>
              <a:rPr lang="zh-CN" altLang="en-US" sz="3200" dirty="0" smtClean="0"/>
              <a:t>即</a:t>
            </a:r>
            <a:r>
              <a:rPr lang="en-US" altLang="zh-CN" sz="3200" dirty="0" err="1" smtClean="0"/>
              <a:t>gcd</a:t>
            </a:r>
            <a:r>
              <a:rPr lang="en-US" altLang="zh-CN" sz="3200" dirty="0" smtClean="0"/>
              <a:t>(</a:t>
            </a:r>
            <a:r>
              <a:rPr lang="en-US" altLang="zh-CN" sz="3200" dirty="0" err="1" smtClean="0"/>
              <a:t>e,d</a:t>
            </a:r>
            <a:r>
              <a:rPr lang="en-US" altLang="zh-CN" sz="3200" dirty="0" smtClean="0"/>
              <a:t>)==1</a:t>
            </a:r>
            <a:r>
              <a:rPr lang="zh-CN" altLang="en-US" sz="3200" dirty="0" smtClean="0"/>
              <a:t>时，有</a:t>
            </a:r>
            <a:r>
              <a:rPr lang="en-US" altLang="zh-CN" sz="3200" dirty="0" err="1" smtClean="0"/>
              <a:t>ex+dy</a:t>
            </a:r>
            <a:r>
              <a:rPr lang="en-US" altLang="zh-CN" sz="3200" dirty="0" smtClean="0"/>
              <a:t>=1 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r>
              <a:rPr lang="zh-CN" altLang="en-US" sz="3200" dirty="0" smtClean="0"/>
              <a:t>函数 </a:t>
            </a:r>
            <a:r>
              <a:rPr lang="en-US" altLang="zh-CN" sz="3200" dirty="0" smtClean="0"/>
              <a:t>gmpy2.invert</a:t>
            </a:r>
            <a:r>
              <a:rPr lang="zh-CN" altLang="en-US" sz="3200" dirty="0" smtClean="0"/>
              <a:t>用于求模逆元</a:t>
            </a:r>
            <a:endParaRPr lang="en-US" altLang="zh-CN" sz="3200" dirty="0" smtClean="0"/>
          </a:p>
          <a:p>
            <a:pPr lvl="1"/>
            <a:r>
              <a:rPr lang="zh-CN" altLang="en-US" sz="2800" dirty="0" smtClean="0"/>
              <a:t>如：</a:t>
            </a:r>
            <a:r>
              <a:rPr lang="en-US" altLang="zh-CN" sz="2800" dirty="0" smtClean="0"/>
              <a:t> gmpy2.invert(59,97) </a:t>
            </a:r>
            <a:r>
              <a:rPr lang="zh-CN" altLang="en-US" sz="2800" dirty="0" smtClean="0"/>
              <a:t>可求得</a:t>
            </a:r>
            <a:r>
              <a:rPr lang="en-US" altLang="zh-CN" sz="2800" dirty="0" smtClean="0"/>
              <a:t>59</a:t>
            </a:r>
            <a:r>
              <a:rPr lang="zh-CN" altLang="en-US" sz="2800" dirty="0" smtClean="0"/>
              <a:t>模</a:t>
            </a:r>
            <a:r>
              <a:rPr lang="en-US" altLang="zh-CN" sz="2800" dirty="0" smtClean="0"/>
              <a:t>97</a:t>
            </a:r>
            <a:r>
              <a:rPr lang="zh-CN" altLang="en-US" sz="2800" dirty="0" smtClean="0"/>
              <a:t>的逆为</a:t>
            </a:r>
            <a:r>
              <a:rPr lang="en-US" altLang="zh-CN" sz="2800" dirty="0" smtClean="0"/>
              <a:t>74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推导中的模运算（定理）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pt-BR" altLang="zh-CN" sz="4000" dirty="0" smtClean="0"/>
              <a:t>(a + b) % n ≡ (a % n + b % n) % n</a:t>
            </a:r>
          </a:p>
          <a:p>
            <a:r>
              <a:rPr lang="pt-BR" altLang="zh-CN" sz="4000" dirty="0" smtClean="0"/>
              <a:t>(a - b) % n ≡ (a % n - b % n) % n</a:t>
            </a:r>
          </a:p>
          <a:p>
            <a:r>
              <a:rPr lang="pt-BR" altLang="zh-CN" sz="4000" dirty="0" smtClean="0"/>
              <a:t>(a * b) % n ≡ (a % n * b % n) % n</a:t>
            </a:r>
          </a:p>
          <a:p>
            <a:r>
              <a:rPr lang="pt-BR" altLang="zh-CN" sz="4000" dirty="0" smtClean="0"/>
              <a:t>(a ^ b) % n ≡ ((a % n) ^ b) % n</a:t>
            </a:r>
            <a:endParaRPr lang="pt-BR" altLang="zh-CN" sz="40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推导中的模运算（定理</a:t>
            </a:r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sz="4000" dirty="0" smtClean="0"/>
              <a:t>若 </a:t>
            </a:r>
            <a:r>
              <a:rPr lang="en-US" altLang="zh-CN" sz="4000" dirty="0" smtClean="0"/>
              <a:t>a ≡ b(mod n) ,</a:t>
            </a:r>
            <a:r>
              <a:rPr lang="zh-CN" altLang="en-US" sz="4000" dirty="0" smtClean="0"/>
              <a:t>则</a:t>
            </a:r>
          </a:p>
          <a:p>
            <a:pPr lvl="1"/>
            <a:r>
              <a:rPr lang="en-US" altLang="zh-CN" sz="3600" dirty="0" smtClean="0"/>
              <a:t>1.</a:t>
            </a:r>
            <a:r>
              <a:rPr lang="zh-CN" altLang="en-US" sz="3600" dirty="0" smtClean="0"/>
              <a:t>对于任意正整数</a:t>
            </a:r>
            <a:r>
              <a:rPr lang="en-US" altLang="zh-CN" sz="3600" dirty="0" smtClean="0"/>
              <a:t>c,</a:t>
            </a:r>
            <a:r>
              <a:rPr lang="zh-CN" altLang="en-US" sz="3600" dirty="0" smtClean="0"/>
              <a:t>有</a:t>
            </a:r>
            <a:r>
              <a:rPr lang="en-US" altLang="zh-CN" sz="3600" dirty="0" err="1" smtClean="0"/>
              <a:t>a^c</a:t>
            </a:r>
            <a:r>
              <a:rPr lang="en-US" altLang="zh-CN" sz="3600" dirty="0" smtClean="0"/>
              <a:t> ≡ </a:t>
            </a:r>
            <a:r>
              <a:rPr lang="en-US" altLang="zh-CN" sz="3600" dirty="0" err="1" smtClean="0"/>
              <a:t>b^c</a:t>
            </a:r>
            <a:r>
              <a:rPr lang="en-US" altLang="zh-CN" sz="3600" dirty="0" smtClean="0"/>
              <a:t>(mod n)</a:t>
            </a:r>
          </a:p>
          <a:p>
            <a:pPr lvl="1"/>
            <a:r>
              <a:rPr lang="en-US" altLang="zh-CN" sz="3600" dirty="0" smtClean="0"/>
              <a:t>2.</a:t>
            </a:r>
            <a:r>
              <a:rPr lang="zh-CN" altLang="en-US" sz="3600" dirty="0" smtClean="0"/>
              <a:t>对于任意整数</a:t>
            </a:r>
            <a:r>
              <a:rPr lang="en-US" altLang="zh-CN" sz="3600" dirty="0" smtClean="0"/>
              <a:t>c,</a:t>
            </a:r>
            <a:r>
              <a:rPr lang="zh-CN" altLang="en-US" sz="3600" dirty="0" smtClean="0"/>
              <a:t>有</a:t>
            </a:r>
            <a:r>
              <a:rPr lang="en-US" altLang="zh-CN" sz="3600" dirty="0" smtClean="0"/>
              <a:t>ac ≡ </a:t>
            </a:r>
            <a:r>
              <a:rPr lang="en-US" altLang="zh-CN" sz="3600" dirty="0" err="1" smtClean="0"/>
              <a:t>bc</a:t>
            </a:r>
            <a:r>
              <a:rPr lang="en-US" altLang="zh-CN" sz="3600" dirty="0" smtClean="0"/>
              <a:t>(mod n),</a:t>
            </a:r>
            <a:r>
              <a:rPr lang="en-US" altLang="zh-CN" sz="3600" dirty="0" err="1" smtClean="0"/>
              <a:t>a+c</a:t>
            </a:r>
            <a:r>
              <a:rPr lang="en-US" altLang="zh-CN" sz="3600" dirty="0" smtClean="0"/>
              <a:t> ≡ </a:t>
            </a:r>
            <a:r>
              <a:rPr lang="en-US" altLang="zh-CN" sz="3600" dirty="0" err="1" smtClean="0"/>
              <a:t>b+c</a:t>
            </a:r>
            <a:r>
              <a:rPr lang="en-US" altLang="zh-CN" sz="3600" dirty="0" smtClean="0"/>
              <a:t>(mod n),</a:t>
            </a:r>
          </a:p>
          <a:p>
            <a:pPr lvl="1"/>
            <a:r>
              <a:rPr lang="en-US" altLang="zh-CN" sz="3600" dirty="0" smtClean="0"/>
              <a:t>3.</a:t>
            </a:r>
            <a:r>
              <a:rPr lang="zh-CN" altLang="en-US" sz="3600" dirty="0" smtClean="0"/>
              <a:t>若 </a:t>
            </a:r>
            <a:r>
              <a:rPr lang="en-US" altLang="zh-CN" sz="3600" dirty="0" smtClean="0"/>
              <a:t>c ≡ d(mod n),</a:t>
            </a:r>
            <a:r>
              <a:rPr lang="zh-CN" altLang="en-US" sz="3600" dirty="0" smtClean="0"/>
              <a:t>则</a:t>
            </a:r>
            <a:r>
              <a:rPr lang="en-US" altLang="zh-CN" sz="3600" dirty="0" smtClean="0"/>
              <a:t>a-c ≡ b-d(mod n),</a:t>
            </a:r>
            <a:r>
              <a:rPr lang="en-US" altLang="zh-CN" sz="3600" dirty="0" err="1" smtClean="0"/>
              <a:t>a+c</a:t>
            </a:r>
            <a:r>
              <a:rPr lang="en-US" altLang="zh-CN" sz="3600" dirty="0" smtClean="0"/>
              <a:t> ≡ </a:t>
            </a:r>
            <a:r>
              <a:rPr lang="en-US" altLang="zh-CN" sz="3600" dirty="0" err="1" smtClean="0"/>
              <a:t>b+d</a:t>
            </a:r>
            <a:r>
              <a:rPr lang="en-US" altLang="zh-CN" sz="3600" dirty="0" smtClean="0"/>
              <a:t>(mod n),ac ≡ </a:t>
            </a:r>
            <a:r>
              <a:rPr lang="en-US" altLang="zh-CN" sz="3600" dirty="0" err="1" smtClean="0"/>
              <a:t>bd</a:t>
            </a:r>
            <a:r>
              <a:rPr lang="en-US" altLang="zh-CN" sz="3600" dirty="0" smtClean="0"/>
              <a:t>(mod n)</a:t>
            </a:r>
          </a:p>
          <a:p>
            <a:r>
              <a:rPr lang="zh-CN" altLang="en-US" sz="4000" dirty="0" smtClean="0"/>
              <a:t>如果</a:t>
            </a:r>
            <a:r>
              <a:rPr lang="en-US" altLang="zh-CN" sz="4000" dirty="0" err="1" smtClean="0"/>
              <a:t>ac≡bc</a:t>
            </a:r>
            <a:r>
              <a:rPr lang="en-US" altLang="zh-CN" sz="4000" dirty="0" smtClean="0"/>
              <a:t> (mod m)</a:t>
            </a:r>
            <a:r>
              <a:rPr lang="zh-CN" altLang="en-US" sz="4000" dirty="0" smtClean="0"/>
              <a:t>，且</a:t>
            </a:r>
            <a:r>
              <a:rPr lang="en-US" altLang="zh-CN" sz="4000" dirty="0" smtClean="0"/>
              <a:t>c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m</a:t>
            </a:r>
            <a:r>
              <a:rPr lang="zh-CN" altLang="en-US" sz="4000" dirty="0" smtClean="0"/>
              <a:t>互质，则</a:t>
            </a:r>
            <a:r>
              <a:rPr lang="en-US" altLang="zh-CN" sz="4000" dirty="0" smtClean="0"/>
              <a:t>	</a:t>
            </a:r>
          </a:p>
          <a:p>
            <a:pPr lvl="1"/>
            <a:r>
              <a:rPr lang="en-US" altLang="zh-CN" sz="3600" dirty="0" err="1" smtClean="0"/>
              <a:t>a≡b</a:t>
            </a:r>
            <a:r>
              <a:rPr lang="en-US" altLang="zh-CN" sz="3600" dirty="0" smtClean="0"/>
              <a:t> (mod m</a:t>
            </a:r>
            <a:r>
              <a:rPr lang="zh-CN" altLang="en-US" sz="3600" dirty="0" smtClean="0"/>
              <a:t>）。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中引入的费马小定理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sz="4800" dirty="0" smtClean="0"/>
              <a:t>费马小定理</a:t>
            </a:r>
            <a:r>
              <a:rPr lang="en-US" altLang="zh-CN" sz="4800" dirty="0" smtClean="0"/>
              <a:t>:</a:t>
            </a:r>
          </a:p>
          <a:p>
            <a:pPr lvl="1"/>
            <a:r>
              <a:rPr lang="en-US" altLang="zh-CN" sz="4400" dirty="0" smtClean="0"/>
              <a:t>a</a:t>
            </a:r>
            <a:r>
              <a:rPr lang="zh-CN" altLang="en-US" sz="4400" dirty="0" smtClean="0"/>
              <a:t>是整数</a:t>
            </a:r>
            <a:r>
              <a:rPr lang="en-US" altLang="zh-CN" sz="4400" dirty="0" smtClean="0"/>
              <a:t>,p</a:t>
            </a:r>
            <a:r>
              <a:rPr lang="zh-CN" altLang="en-US" sz="4400" dirty="0" smtClean="0"/>
              <a:t>是质数</a:t>
            </a:r>
            <a:r>
              <a:rPr lang="en-US" altLang="zh-CN" sz="4400" dirty="0" smtClean="0"/>
              <a:t>,</a:t>
            </a:r>
            <a:r>
              <a:rPr lang="zh-CN" altLang="en-US" sz="4400" dirty="0" smtClean="0"/>
              <a:t>则</a:t>
            </a:r>
            <a:r>
              <a:rPr lang="en-US" altLang="zh-CN" sz="4400" dirty="0" err="1" smtClean="0"/>
              <a:t>a^p</a:t>
            </a:r>
            <a:r>
              <a:rPr lang="en-US" altLang="zh-CN" sz="4400" dirty="0" smtClean="0"/>
              <a:t>==a(mod p),</a:t>
            </a:r>
            <a:r>
              <a:rPr lang="zh-CN" altLang="en-US" sz="4400" dirty="0" smtClean="0"/>
              <a:t>如果</a:t>
            </a:r>
            <a:r>
              <a:rPr lang="en-US" altLang="zh-CN" sz="4400" dirty="0" smtClean="0"/>
              <a:t>a</a:t>
            </a:r>
            <a:r>
              <a:rPr lang="zh-CN" altLang="en-US" sz="4400" dirty="0" smtClean="0"/>
              <a:t>不是</a:t>
            </a:r>
            <a:r>
              <a:rPr lang="en-US" altLang="zh-CN" sz="4400" dirty="0" smtClean="0"/>
              <a:t>p</a:t>
            </a:r>
            <a:r>
              <a:rPr lang="zh-CN" altLang="en-US" sz="4400" dirty="0" smtClean="0"/>
              <a:t>的倍数</a:t>
            </a:r>
            <a:r>
              <a:rPr lang="en-US" altLang="zh-CN" sz="4400" dirty="0" smtClean="0"/>
              <a:t>,</a:t>
            </a:r>
            <a:r>
              <a:rPr lang="zh-CN" altLang="en-US" sz="4400" dirty="0" smtClean="0"/>
              <a:t>还有</a:t>
            </a:r>
            <a:r>
              <a:rPr lang="en-US" altLang="zh-CN" sz="4400" dirty="0" smtClean="0"/>
              <a:t>a^(p-1) ≡ 1(mod p)</a:t>
            </a:r>
            <a:endParaRPr lang="en-US" altLang="zh-CN" sz="4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en-US" altLang="zh-CN" b="1" dirty="0" smtClean="0"/>
              <a:t> N</a:t>
            </a:r>
            <a:r>
              <a:rPr lang="zh-CN" altLang="en-US" b="1" dirty="0" smtClean="0"/>
              <a:t>直接分解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 smtClean="0"/>
              <a:t>依靠</a:t>
            </a:r>
            <a:r>
              <a:rPr lang="en-US" altLang="zh-CN" sz="3600" dirty="0" err="1" smtClean="0"/>
              <a:t>yafu</a:t>
            </a:r>
            <a:r>
              <a:rPr lang="zh-CN" altLang="en-US" sz="3600" dirty="0" smtClean="0"/>
              <a:t>等工具或在线网站进行</a:t>
            </a:r>
            <a:r>
              <a:rPr lang="en-US" altLang="zh-CN" sz="3600" dirty="0" smtClean="0"/>
              <a:t>N</a:t>
            </a:r>
            <a:r>
              <a:rPr lang="zh-CN" altLang="en-US" sz="3600" dirty="0" smtClean="0"/>
              <a:t>大数分解 </a:t>
            </a:r>
            <a:endParaRPr lang="en-US" altLang="zh-CN" sz="3600" dirty="0" smtClean="0"/>
          </a:p>
          <a:p>
            <a:r>
              <a:rPr lang="zh-CN" altLang="en-US" sz="3600" dirty="0" smtClean="0"/>
              <a:t>得到</a:t>
            </a:r>
            <a:r>
              <a:rPr lang="en-US" altLang="zh-CN" sz="3600" dirty="0" smtClean="0"/>
              <a:t>p</a:t>
            </a:r>
            <a:r>
              <a:rPr lang="zh-CN" altLang="en-US" sz="3600" dirty="0" smtClean="0"/>
              <a:t>和 </a:t>
            </a:r>
            <a:r>
              <a:rPr lang="en-US" altLang="zh-CN" sz="3600" dirty="0" smtClean="0"/>
              <a:t>q</a:t>
            </a:r>
            <a:endParaRPr lang="zh-CN" alt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4655" y="2898677"/>
            <a:ext cx="10214166" cy="367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:a16="http://schemas.microsoft.com/office/drawing/2014/main" xmlns="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xmlns="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公钥密码学概述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xmlns="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xmlns="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xmlns="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RSA</a:t>
            </a:r>
            <a:r>
              <a:rPr lang="zh-CN" altLang="en-US" dirty="0" smtClean="0"/>
              <a:t>计算环境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xmlns="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xmlns="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xmlns="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RSA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xmlns="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:a16="http://schemas.microsoft.com/office/drawing/2014/main" xmlns="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xmlns="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RSA</a:t>
            </a:r>
            <a:r>
              <a:rPr lang="zh-CN" altLang="en-US" dirty="0" smtClean="0"/>
              <a:t>相关攻击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xmlns="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xmlns="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05</a:t>
            </a:r>
            <a:endParaRPr lang="en-US" altLang="zh-CN" dirty="0"/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xmlns="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综合应用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xmlns="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xmlns="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共模攻击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15824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 smtClean="0"/>
              <a:t>当</a:t>
            </a:r>
            <a:r>
              <a:rPr lang="en-US" altLang="zh-CN" sz="3600" dirty="0" smtClean="0"/>
              <a:t>N</a:t>
            </a:r>
            <a:r>
              <a:rPr lang="zh-CN" altLang="en-US" sz="3600" dirty="0" smtClean="0"/>
              <a:t>不变的情况下，知道</a:t>
            </a:r>
            <a:r>
              <a:rPr lang="en-US" altLang="zh-CN" sz="3600" dirty="0" smtClean="0"/>
              <a:t>N,e1,e2,c1,c2 </a:t>
            </a:r>
            <a:r>
              <a:rPr lang="zh-CN" altLang="en-US" sz="3600" dirty="0" smtClean="0"/>
              <a:t>可以在</a:t>
            </a:r>
            <a:r>
              <a:rPr lang="en-US" altLang="zh-CN" sz="3600" dirty="0" smtClean="0"/>
              <a:t>d1,d2</a:t>
            </a:r>
            <a:r>
              <a:rPr lang="zh-CN" altLang="en-US" sz="3600" dirty="0" smtClean="0"/>
              <a:t>的情况下，解出</a:t>
            </a:r>
            <a:r>
              <a:rPr lang="en-US" altLang="zh-CN" sz="3600" dirty="0" smtClean="0"/>
              <a:t>m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r>
              <a:rPr lang="zh-CN" altLang="en-US" sz="3600" dirty="0" smtClean="0"/>
              <a:t>原理：</a:t>
            </a:r>
            <a:endParaRPr lang="en-US" altLang="zh-CN" sz="3600" dirty="0" smtClean="0"/>
          </a:p>
          <a:p>
            <a:r>
              <a:rPr lang="zh-CN" altLang="en-US" sz="3600" dirty="0" smtClean="0"/>
              <a:t>假设，</a:t>
            </a:r>
            <a:r>
              <a:rPr lang="en-US" altLang="zh-CN" sz="3600" dirty="0" smtClean="0"/>
              <a:t>e1</a:t>
            </a:r>
            <a:r>
              <a:rPr lang="zh-CN" altLang="en-US" sz="3600" dirty="0" smtClean="0"/>
              <a:t>，</a:t>
            </a:r>
            <a:r>
              <a:rPr lang="en-US" altLang="zh-CN" sz="3600" dirty="0" smtClean="0"/>
              <a:t>e2</a:t>
            </a:r>
            <a:r>
              <a:rPr lang="zh-CN" altLang="en-US" sz="3600" dirty="0" smtClean="0"/>
              <a:t>互质，即</a:t>
            </a:r>
          </a:p>
          <a:p>
            <a:pPr lvl="1"/>
            <a:r>
              <a:rPr lang="en-US" altLang="zh-CN" sz="3200" dirty="0" err="1" smtClean="0"/>
              <a:t>gcd</a:t>
            </a:r>
            <a:r>
              <a:rPr lang="en-US" altLang="zh-CN" sz="3200" dirty="0" smtClean="0"/>
              <a:t>(e1,e2)=1</a:t>
            </a:r>
          </a:p>
          <a:p>
            <a:r>
              <a:rPr lang="zh-CN" altLang="en-US" sz="3600" dirty="0" smtClean="0"/>
              <a:t>此时则有</a:t>
            </a:r>
          </a:p>
          <a:p>
            <a:pPr lvl="1"/>
            <a:r>
              <a:rPr lang="en-US" altLang="zh-CN" sz="3200" dirty="0" smtClean="0">
                <a:solidFill>
                  <a:srgbClr val="7030A0"/>
                </a:solidFill>
              </a:rPr>
              <a:t>e1*s1+e2*s2</a:t>
            </a:r>
            <a:r>
              <a:rPr lang="en-US" altLang="zh-CN" sz="3200" dirty="0" smtClean="0"/>
              <a:t> = 1</a:t>
            </a:r>
          </a:p>
          <a:p>
            <a:pPr lvl="2"/>
            <a:r>
              <a:rPr lang="zh-CN" altLang="en-US" sz="2800" dirty="0" smtClean="0"/>
              <a:t>式中，</a:t>
            </a:r>
            <a:r>
              <a:rPr lang="en-US" altLang="zh-CN" sz="2800" dirty="0" smtClean="0"/>
              <a:t>s1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s2</a:t>
            </a:r>
            <a:r>
              <a:rPr lang="zh-CN" altLang="en-US" sz="2800" dirty="0" smtClean="0"/>
              <a:t>皆为整数，但是一正一负。</a:t>
            </a:r>
          </a:p>
          <a:p>
            <a:r>
              <a:rPr lang="zh-CN" altLang="en-US" sz="3600" dirty="0" smtClean="0"/>
              <a:t>扩展欧几里德算法，可以得到该式子的解（</a:t>
            </a:r>
            <a:r>
              <a:rPr lang="en-US" altLang="zh-CN" sz="3600" dirty="0" smtClean="0"/>
              <a:t>s1,s2</a:t>
            </a:r>
            <a:r>
              <a:rPr lang="zh-CN" altLang="en-US" sz="3600" dirty="0" smtClean="0"/>
              <a:t>）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共模攻击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1582400" cy="5257800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dirty="0" smtClean="0"/>
              <a:t>c1 = m^e1%n  </a:t>
            </a:r>
            <a:r>
              <a:rPr lang="zh-CN" altLang="en-US" sz="3600" dirty="0" smtClean="0"/>
              <a:t>且 </a:t>
            </a:r>
            <a:r>
              <a:rPr lang="en-US" altLang="zh-CN" sz="3600" dirty="0" smtClean="0"/>
              <a:t>c2 = m^e2%n</a:t>
            </a:r>
          </a:p>
          <a:p>
            <a:r>
              <a:rPr lang="zh-CN" altLang="en-US" sz="3600" dirty="0" smtClean="0"/>
              <a:t>则</a:t>
            </a:r>
            <a:r>
              <a:rPr lang="en-US" altLang="zh-CN" sz="3600" dirty="0" smtClean="0">
                <a:solidFill>
                  <a:srgbClr val="FF0000"/>
                </a:solidFill>
              </a:rPr>
              <a:t>(c1^s1*c2^s2)%n </a:t>
            </a:r>
            <a:r>
              <a:rPr lang="en-US" altLang="zh-CN" sz="3600" dirty="0" smtClean="0"/>
              <a:t>= </a:t>
            </a:r>
            <a:r>
              <a:rPr lang="en-US" altLang="zh-CN" sz="3600" dirty="0" smtClean="0">
                <a:solidFill>
                  <a:srgbClr val="00B050"/>
                </a:solidFill>
              </a:rPr>
              <a:t>((m^e1%n)^s1*(m^e2%n)^s2)%n  </a:t>
            </a:r>
            <a:r>
              <a:rPr lang="zh-CN" altLang="en-US" sz="3600" dirty="0" smtClean="0"/>
              <a:t>根据模运算性质</a:t>
            </a:r>
          </a:p>
          <a:p>
            <a:r>
              <a:rPr lang="en-US" altLang="zh-CN" sz="3600" dirty="0" smtClean="0"/>
              <a:t> </a:t>
            </a:r>
            <a:r>
              <a:rPr lang="zh-CN" altLang="en-US" sz="3600" dirty="0" smtClean="0"/>
              <a:t>＝</a:t>
            </a:r>
            <a:r>
              <a:rPr lang="en-US" altLang="zh-CN" sz="3600" dirty="0" smtClean="0">
                <a:solidFill>
                  <a:srgbClr val="00B050"/>
                </a:solidFill>
              </a:rPr>
              <a:t>((m^e1)^s1*(m^e2)^s2)%n</a:t>
            </a:r>
          </a:p>
          <a:p>
            <a:r>
              <a:rPr lang="zh-CN" altLang="en-US" sz="3600" dirty="0" smtClean="0"/>
              <a:t>即</a:t>
            </a:r>
            <a:r>
              <a:rPr lang="en-US" altLang="zh-CN" sz="3600" dirty="0" smtClean="0">
                <a:solidFill>
                  <a:srgbClr val="00B050"/>
                </a:solidFill>
              </a:rPr>
              <a:t>(m^(e1*s1+e2*s2))%n   </a:t>
            </a:r>
            <a:r>
              <a:rPr lang="zh-CN" altLang="en-US" sz="3600" dirty="0" smtClean="0"/>
              <a:t>根据指数运算性质</a:t>
            </a:r>
          </a:p>
          <a:p>
            <a:r>
              <a:rPr lang="zh-CN" altLang="en-US" sz="3600" dirty="0" smtClean="0"/>
              <a:t>又</a:t>
            </a:r>
            <a:r>
              <a:rPr lang="en-US" altLang="zh-CN" sz="3600" dirty="0" smtClean="0">
                <a:solidFill>
                  <a:srgbClr val="7030A0"/>
                </a:solidFill>
              </a:rPr>
              <a:t>e1*s1+e2*s2 = 1</a:t>
            </a:r>
            <a:endParaRPr lang="zh-CN" altLang="en-US" sz="3600" dirty="0" smtClean="0">
              <a:solidFill>
                <a:srgbClr val="7030A0"/>
              </a:solidFill>
            </a:endParaRPr>
          </a:p>
          <a:p>
            <a:r>
              <a:rPr lang="zh-CN" altLang="en-US" sz="3600" dirty="0" smtClean="0"/>
              <a:t>上式即</a:t>
            </a:r>
            <a:r>
              <a:rPr lang="en-US" altLang="zh-CN" sz="3600" dirty="0" smtClean="0"/>
              <a:t> </a:t>
            </a:r>
            <a:r>
              <a:rPr lang="en-US" altLang="zh-CN" sz="3600" dirty="0" smtClean="0">
                <a:solidFill>
                  <a:srgbClr val="00B050"/>
                </a:solidFill>
              </a:rPr>
              <a:t>(m^(1))%n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>
                <a:solidFill>
                  <a:srgbClr val="FF0000"/>
                </a:solidFill>
              </a:rPr>
              <a:t>(c1^s1*c2^s2)%n </a:t>
            </a:r>
            <a:r>
              <a:rPr lang="en-US" altLang="zh-CN" sz="3600" dirty="0" smtClean="0"/>
              <a:t>= </a:t>
            </a:r>
            <a:r>
              <a:rPr lang="en-US" altLang="zh-CN" sz="3600" dirty="0" smtClean="0">
                <a:solidFill>
                  <a:srgbClr val="00B050"/>
                </a:solidFill>
              </a:rPr>
              <a:t>m^%n</a:t>
            </a:r>
            <a:r>
              <a:rPr lang="zh-CN" altLang="en-US" sz="3600" dirty="0" smtClean="0"/>
              <a:t>即</a:t>
            </a:r>
          </a:p>
          <a:p>
            <a:r>
              <a:rPr lang="en-US" altLang="zh-CN" sz="3600" dirty="0" smtClean="0"/>
              <a:t>c1^s1*c2^s2 = m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共模攻击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1582400" cy="5257800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dirty="0" smtClean="0"/>
              <a:t>c1 = m^e1%n  </a:t>
            </a:r>
            <a:r>
              <a:rPr lang="zh-CN" altLang="en-US" sz="3600" dirty="0" smtClean="0"/>
              <a:t>且 </a:t>
            </a:r>
            <a:r>
              <a:rPr lang="en-US" altLang="zh-CN" sz="3600" dirty="0" smtClean="0"/>
              <a:t>c2 = m^e2%n</a:t>
            </a:r>
          </a:p>
          <a:p>
            <a:r>
              <a:rPr lang="zh-CN" altLang="en-US" sz="3600" dirty="0" smtClean="0"/>
              <a:t>则</a:t>
            </a:r>
            <a:r>
              <a:rPr lang="en-US" altLang="zh-CN" sz="3600" dirty="0" smtClean="0">
                <a:solidFill>
                  <a:srgbClr val="FF0000"/>
                </a:solidFill>
              </a:rPr>
              <a:t>(c1^s1*c2^s2)%n </a:t>
            </a:r>
            <a:r>
              <a:rPr lang="en-US" altLang="zh-CN" sz="3600" dirty="0" smtClean="0"/>
              <a:t>= </a:t>
            </a:r>
            <a:r>
              <a:rPr lang="en-US" altLang="zh-CN" sz="3600" dirty="0" smtClean="0">
                <a:solidFill>
                  <a:srgbClr val="00B050"/>
                </a:solidFill>
              </a:rPr>
              <a:t>((m^e1%n)^s1*(m^e2%n)^s2)%n  </a:t>
            </a:r>
            <a:r>
              <a:rPr lang="zh-CN" altLang="en-US" sz="3600" dirty="0" smtClean="0"/>
              <a:t>根据模运算性质</a:t>
            </a:r>
          </a:p>
          <a:p>
            <a:r>
              <a:rPr lang="en-US" altLang="zh-CN" sz="3600" dirty="0" smtClean="0"/>
              <a:t> </a:t>
            </a:r>
            <a:r>
              <a:rPr lang="en-US" altLang="zh-CN" sz="3600" dirty="0" smtClean="0">
                <a:solidFill>
                  <a:srgbClr val="00B050"/>
                </a:solidFill>
              </a:rPr>
              <a:t>((m^e1)^s1*(m^e2)^s2)%n</a:t>
            </a:r>
          </a:p>
          <a:p>
            <a:r>
              <a:rPr lang="zh-CN" altLang="en-US" sz="3600" dirty="0" smtClean="0"/>
              <a:t>即</a:t>
            </a:r>
            <a:r>
              <a:rPr lang="en-US" altLang="zh-CN" sz="3600" dirty="0" smtClean="0">
                <a:solidFill>
                  <a:srgbClr val="00B050"/>
                </a:solidFill>
              </a:rPr>
              <a:t>(m^(e1*s1+e2*s2))%n   </a:t>
            </a:r>
            <a:r>
              <a:rPr lang="zh-CN" altLang="en-US" sz="3600" dirty="0" smtClean="0"/>
              <a:t>根据指数运算性质</a:t>
            </a:r>
          </a:p>
          <a:p>
            <a:r>
              <a:rPr lang="zh-CN" altLang="en-US" sz="3600" dirty="0" smtClean="0"/>
              <a:t>又</a:t>
            </a:r>
            <a:r>
              <a:rPr lang="en-US" altLang="zh-CN" sz="3600" dirty="0" smtClean="0">
                <a:solidFill>
                  <a:srgbClr val="7030A0"/>
                </a:solidFill>
              </a:rPr>
              <a:t>e1*s1+e2*s2 = 1</a:t>
            </a:r>
            <a:endParaRPr lang="zh-CN" altLang="en-US" sz="3600" dirty="0" smtClean="0">
              <a:solidFill>
                <a:srgbClr val="7030A0"/>
              </a:solidFill>
            </a:endParaRPr>
          </a:p>
          <a:p>
            <a:r>
              <a:rPr lang="zh-CN" altLang="en-US" sz="3600" dirty="0" smtClean="0"/>
              <a:t>上式即</a:t>
            </a:r>
            <a:r>
              <a:rPr lang="en-US" altLang="zh-CN" sz="3600" dirty="0" smtClean="0"/>
              <a:t> </a:t>
            </a:r>
            <a:r>
              <a:rPr lang="en-US" altLang="zh-CN" sz="3600" dirty="0" smtClean="0">
                <a:solidFill>
                  <a:srgbClr val="00B050"/>
                </a:solidFill>
              </a:rPr>
              <a:t>(m^(1))%n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>
                <a:solidFill>
                  <a:srgbClr val="FF0000"/>
                </a:solidFill>
              </a:rPr>
              <a:t>(c1^s1*c2^s2)%n </a:t>
            </a:r>
            <a:r>
              <a:rPr lang="en-US" altLang="zh-CN" sz="3600" dirty="0" smtClean="0"/>
              <a:t>= </a:t>
            </a:r>
            <a:r>
              <a:rPr lang="en-US" altLang="zh-CN" sz="3600" dirty="0" smtClean="0">
                <a:solidFill>
                  <a:srgbClr val="00B050"/>
                </a:solidFill>
              </a:rPr>
              <a:t>m^%n</a:t>
            </a:r>
            <a:r>
              <a:rPr lang="zh-CN" altLang="en-US" sz="3600" dirty="0" smtClean="0"/>
              <a:t>即</a:t>
            </a:r>
          </a:p>
          <a:p>
            <a:r>
              <a:rPr lang="en-US" altLang="zh-CN" sz="3600" dirty="0" smtClean="0"/>
              <a:t>c1^s1*c2^s2 = m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共模攻击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861" y="1279062"/>
            <a:ext cx="11589874" cy="4151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63040" y="5908431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注：负数，这里用的是模反数来运算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低加密指数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267285" y="1600200"/>
            <a:ext cx="11648049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dirty="0" smtClean="0"/>
              <a:t>e=2</a:t>
            </a:r>
            <a:r>
              <a:rPr lang="zh-CN" altLang="en-US" sz="3600" dirty="0" smtClean="0"/>
              <a:t>或</a:t>
            </a:r>
            <a:r>
              <a:rPr lang="en-US" altLang="zh-CN" sz="3600" dirty="0" smtClean="0"/>
              <a:t>3,</a:t>
            </a:r>
          </a:p>
          <a:p>
            <a:r>
              <a:rPr lang="zh-CN" altLang="en-US" sz="3600" dirty="0" smtClean="0"/>
              <a:t>公钥中的加密指数</a:t>
            </a:r>
            <a:r>
              <a:rPr lang="en-US" altLang="zh-CN" sz="3600" dirty="0" smtClean="0"/>
              <a:t>e</a:t>
            </a:r>
            <a:r>
              <a:rPr lang="zh-CN" altLang="en-US" sz="3600" dirty="0" smtClean="0"/>
              <a:t>很小，但是模数</a:t>
            </a:r>
            <a:r>
              <a:rPr lang="en-US" altLang="zh-CN" sz="3600" dirty="0" smtClean="0"/>
              <a:t>N</a:t>
            </a:r>
            <a:r>
              <a:rPr lang="zh-CN" altLang="en-US" sz="3600" dirty="0" smtClean="0"/>
              <a:t>很大</a:t>
            </a:r>
            <a:br>
              <a:rPr lang="zh-CN" altLang="en-US" sz="3600" dirty="0" smtClean="0"/>
            </a:br>
            <a:r>
              <a:rPr lang="zh-CN" altLang="en-US" sz="3600" dirty="0" smtClean="0"/>
              <a:t>有</a:t>
            </a:r>
            <a:r>
              <a:rPr lang="en-US" altLang="zh-CN" sz="3600" dirty="0" smtClean="0"/>
              <a:t>RSA</a:t>
            </a:r>
            <a:r>
              <a:rPr lang="zh-CN" altLang="en-US" sz="3600" dirty="0" smtClean="0"/>
              <a:t>加密公式： </a:t>
            </a:r>
            <a:r>
              <a:rPr lang="en-US" altLang="zh-CN" sz="3600" dirty="0" smtClean="0"/>
              <a:t>C=</a:t>
            </a:r>
            <a:r>
              <a:rPr lang="en-US" altLang="zh-CN" sz="3600" dirty="0" err="1" smtClean="0"/>
              <a:t>M^e</a:t>
            </a:r>
            <a:r>
              <a:rPr lang="en-US" altLang="zh-CN" sz="3600" dirty="0" smtClean="0"/>
              <a:t> % N (C</a:t>
            </a:r>
            <a:r>
              <a:rPr lang="zh-CN" altLang="en-US" sz="3600" dirty="0" smtClean="0"/>
              <a:t>密文，</a:t>
            </a:r>
            <a:r>
              <a:rPr lang="en-US" altLang="zh-CN" sz="3600" dirty="0" smtClean="0"/>
              <a:t>M</a:t>
            </a:r>
            <a:r>
              <a:rPr lang="zh-CN" altLang="en-US" sz="3600" dirty="0" smtClean="0"/>
              <a:t>明文</a:t>
            </a:r>
            <a:r>
              <a:rPr lang="en-US" altLang="zh-CN" sz="3600" dirty="0" smtClean="0"/>
              <a:t>)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zh-CN" altLang="en-US" sz="3600" dirty="0" smtClean="0"/>
              <a:t>则：</a:t>
            </a:r>
            <a:br>
              <a:rPr lang="zh-CN" altLang="en-US" sz="3600" dirty="0" smtClean="0"/>
            </a:br>
            <a:r>
              <a:rPr lang="zh-CN" altLang="en-US" sz="3600" dirty="0" smtClean="0"/>
              <a:t>当</a:t>
            </a:r>
            <a:r>
              <a:rPr lang="en-US" altLang="zh-CN" sz="3600" dirty="0" err="1" smtClean="0"/>
              <a:t>M^e</a:t>
            </a:r>
            <a:r>
              <a:rPr lang="en-US" altLang="zh-CN" sz="3600" dirty="0" smtClean="0"/>
              <a:t> &lt; N </a:t>
            </a:r>
            <a:r>
              <a:rPr lang="zh-CN" altLang="en-US" sz="3600" dirty="0" smtClean="0"/>
              <a:t>时，（因为</a:t>
            </a:r>
            <a:r>
              <a:rPr lang="en-US" altLang="zh-CN" sz="3600" dirty="0" smtClean="0"/>
              <a:t>e</a:t>
            </a:r>
            <a:r>
              <a:rPr lang="zh-CN" altLang="en-US" sz="3600" dirty="0" smtClean="0"/>
              <a:t>很小，所以</a:t>
            </a:r>
            <a:r>
              <a:rPr lang="en-US" altLang="zh-CN" sz="3600" dirty="0" smtClean="0"/>
              <a:t>……</a:t>
            </a:r>
            <a:r>
              <a:rPr lang="zh-CN" altLang="en-US" sz="3600" dirty="0" smtClean="0"/>
              <a:t>）</a:t>
            </a:r>
            <a:br>
              <a:rPr lang="zh-CN" altLang="en-US" sz="3600" dirty="0" smtClean="0"/>
            </a:br>
            <a:r>
              <a:rPr lang="en-US" altLang="zh-CN" sz="3600" dirty="0" smtClean="0"/>
              <a:t>C = </a:t>
            </a:r>
            <a:r>
              <a:rPr lang="en-US" altLang="zh-CN" sz="3600" dirty="0" err="1" smtClean="0"/>
              <a:t>M^e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，所以对</a:t>
            </a:r>
            <a:r>
              <a:rPr lang="en-US" altLang="zh-CN" sz="3600" dirty="0" smtClean="0"/>
              <a:t>C</a:t>
            </a:r>
            <a:r>
              <a:rPr lang="zh-CN" altLang="en-US" sz="3600" dirty="0" smtClean="0"/>
              <a:t>开三次方（或开平方）就能得到</a:t>
            </a:r>
            <a:r>
              <a:rPr lang="en-US" altLang="zh-CN" sz="3600" dirty="0" smtClean="0"/>
              <a:t>M</a:t>
            </a:r>
          </a:p>
          <a:p>
            <a:pPr>
              <a:buNone/>
            </a:pPr>
            <a:endParaRPr lang="en-US" altLang="zh-CN" sz="3600" dirty="0" smtClean="0"/>
          </a:p>
          <a:p>
            <a:pPr>
              <a:buNone/>
            </a:pPr>
            <a:r>
              <a:rPr lang="zh-CN" altLang="en-US" sz="3600" b="1" dirty="0" smtClean="0">
                <a:solidFill>
                  <a:srgbClr val="FF0000"/>
                </a:solidFill>
              </a:rPr>
              <a:t>注： 也叫小指数明文爆破</a:t>
            </a:r>
            <a:endParaRPr lang="en-US" altLang="zh-CN" sz="36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低加密指数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267285" y="1600200"/>
            <a:ext cx="11648049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sz="4800" dirty="0" smtClean="0"/>
              <a:t>Result=gmpy2.iroot(</a:t>
            </a:r>
            <a:r>
              <a:rPr lang="en-US" altLang="zh-CN" sz="4800" dirty="0" err="1" smtClean="0"/>
              <a:t>x,n</a:t>
            </a:r>
            <a:r>
              <a:rPr lang="en-US" altLang="zh-CN" sz="4800" dirty="0" smtClean="0"/>
              <a:t>) 	</a:t>
            </a:r>
            <a:r>
              <a:rPr lang="en-US" altLang="zh-CN" sz="4800" dirty="0" smtClean="0">
                <a:solidFill>
                  <a:srgbClr val="FF0000"/>
                </a:solidFill>
              </a:rPr>
              <a:t>x</a:t>
            </a:r>
            <a:r>
              <a:rPr lang="zh-CN" altLang="zh-CN" sz="4800" dirty="0" smtClean="0">
                <a:solidFill>
                  <a:srgbClr val="FF0000"/>
                </a:solidFill>
              </a:rPr>
              <a:t>开</a:t>
            </a:r>
            <a:r>
              <a:rPr lang="en-US" altLang="zh-CN" sz="4800" dirty="0" smtClean="0">
                <a:solidFill>
                  <a:srgbClr val="FF0000"/>
                </a:solidFill>
              </a:rPr>
              <a:t>n</a:t>
            </a:r>
            <a:r>
              <a:rPr lang="zh-CN" altLang="zh-CN" sz="4800" dirty="0" smtClean="0">
                <a:solidFill>
                  <a:srgbClr val="FF0000"/>
                </a:solidFill>
              </a:rPr>
              <a:t>次根</a:t>
            </a:r>
            <a:endParaRPr lang="en-US" altLang="zh-CN" sz="4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4400" dirty="0" smtClean="0"/>
              <a:t>若可以开出根，则 </a:t>
            </a:r>
            <a:r>
              <a:rPr lang="en-US" altLang="zh-CN" sz="4400" dirty="0" smtClean="0"/>
              <a:t>result[1]</a:t>
            </a:r>
            <a:r>
              <a:rPr lang="zh-CN" altLang="en-US" sz="4400" dirty="0" smtClean="0"/>
              <a:t>为</a:t>
            </a:r>
            <a:r>
              <a:rPr lang="en-US" altLang="zh-CN" sz="4400" dirty="0" smtClean="0"/>
              <a:t>True</a:t>
            </a:r>
          </a:p>
          <a:p>
            <a:pPr lvl="1"/>
            <a:r>
              <a:rPr lang="zh-CN" altLang="en-US" sz="4400" dirty="0" smtClean="0"/>
              <a:t>若不可以开出根，则</a:t>
            </a:r>
            <a:r>
              <a:rPr lang="en-US" altLang="zh-CN" sz="4400" dirty="0" smtClean="0"/>
              <a:t>result[1]</a:t>
            </a:r>
            <a:r>
              <a:rPr lang="zh-CN" altLang="en-US" sz="4400" dirty="0" smtClean="0"/>
              <a:t>为</a:t>
            </a:r>
            <a:r>
              <a:rPr lang="en-US" altLang="zh-CN" sz="4400" dirty="0" smtClean="0"/>
              <a:t>False</a:t>
            </a:r>
          </a:p>
          <a:p>
            <a:pPr lvl="1"/>
            <a:r>
              <a:rPr lang="en-US" altLang="zh-CN" sz="4400" dirty="0" smtClean="0"/>
              <a:t>Result[0]</a:t>
            </a:r>
            <a:r>
              <a:rPr lang="zh-CN" altLang="en-US" sz="4400" dirty="0" smtClean="0"/>
              <a:t>为开</a:t>
            </a:r>
            <a:r>
              <a:rPr lang="en-US" altLang="zh-CN" sz="4400" dirty="0" smtClean="0"/>
              <a:t>N</a:t>
            </a:r>
            <a:r>
              <a:rPr lang="zh-CN" altLang="en-US" sz="4400" dirty="0" smtClean="0"/>
              <a:t>次根后结果。</a:t>
            </a:r>
            <a:endParaRPr lang="zh-CN" altLang="en-US" sz="4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低加密指数广播攻击  （模不互素）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 smtClean="0"/>
              <a:t>不同的模数</a:t>
            </a:r>
            <a:r>
              <a:rPr lang="en-US" altLang="zh-CN" sz="3600" dirty="0" smtClean="0"/>
              <a:t>n</a:t>
            </a:r>
            <a:r>
              <a:rPr lang="zh-CN" altLang="en-US" sz="3600" dirty="0" smtClean="0"/>
              <a:t>中可能存在相同的</a:t>
            </a:r>
            <a:r>
              <a:rPr lang="en-US" altLang="zh-CN" sz="3600" dirty="0" smtClean="0"/>
              <a:t>p</a:t>
            </a:r>
            <a:r>
              <a:rPr lang="zh-CN" altLang="en-US" sz="3600" dirty="0" smtClean="0"/>
              <a:t>或者说</a:t>
            </a:r>
            <a:r>
              <a:rPr lang="en-US" altLang="zh-CN" sz="3600" dirty="0" smtClean="0"/>
              <a:t>q</a:t>
            </a:r>
          </a:p>
          <a:p>
            <a:r>
              <a:rPr lang="zh-CN" altLang="en-US" sz="3600" dirty="0" smtClean="0"/>
              <a:t>求出不同</a:t>
            </a:r>
            <a:r>
              <a:rPr lang="en-US" altLang="zh-CN" sz="3600" dirty="0" smtClean="0"/>
              <a:t>n</a:t>
            </a:r>
            <a:r>
              <a:rPr lang="zh-CN" altLang="en-US" sz="3600" dirty="0" smtClean="0"/>
              <a:t>之间的最大公约数 </a:t>
            </a:r>
            <a:r>
              <a:rPr lang="en-US" altLang="zh-CN" sz="3600" dirty="0" err="1" smtClean="0"/>
              <a:t>gcd</a:t>
            </a:r>
            <a:r>
              <a:rPr lang="en-US" altLang="zh-CN" sz="3600" dirty="0" smtClean="0"/>
              <a:t>()</a:t>
            </a:r>
          </a:p>
          <a:p>
            <a:r>
              <a:rPr lang="zh-CN" altLang="en-US" sz="3600" dirty="0" smtClean="0"/>
              <a:t>得到</a:t>
            </a:r>
            <a:r>
              <a:rPr lang="en-US" altLang="zh-CN" sz="3600" dirty="0" smtClean="0"/>
              <a:t>p</a:t>
            </a:r>
            <a:r>
              <a:rPr lang="zh-CN" altLang="en-US" sz="3600" dirty="0" smtClean="0"/>
              <a:t>或</a:t>
            </a:r>
            <a:r>
              <a:rPr lang="en-US" altLang="zh-CN" sz="3600" dirty="0" smtClean="0"/>
              <a:t>q </a:t>
            </a:r>
            <a:r>
              <a:rPr lang="zh-CN" altLang="en-US" sz="3600" dirty="0" smtClean="0"/>
              <a:t>可得</a:t>
            </a:r>
            <a:r>
              <a:rPr lang="en-US" altLang="zh-CN" sz="3600" dirty="0" smtClean="0"/>
              <a:t>d</a:t>
            </a:r>
          </a:p>
          <a:p>
            <a:r>
              <a:rPr lang="zh-CN" altLang="en-US" sz="3600" dirty="0" smtClean="0"/>
              <a:t>有私钥</a:t>
            </a:r>
            <a:r>
              <a:rPr lang="en-US" altLang="zh-CN" sz="3600" dirty="0" smtClean="0"/>
              <a:t>d</a:t>
            </a:r>
            <a:r>
              <a:rPr lang="zh-CN" altLang="en-US" sz="3600" dirty="0" smtClean="0"/>
              <a:t>就能得到明文</a:t>
            </a:r>
            <a:endParaRPr lang="en-US" altLang="zh-CN" sz="3600" dirty="0" smtClean="0"/>
          </a:p>
          <a:p>
            <a:r>
              <a:rPr lang="zh-CN" altLang="en-US" sz="3600" dirty="0" smtClean="0"/>
              <a:t>特点： 有多 个</a:t>
            </a:r>
            <a:r>
              <a:rPr lang="en-US" altLang="zh-CN" sz="3600" dirty="0" smtClean="0"/>
              <a:t>N</a:t>
            </a:r>
            <a:r>
              <a:rPr lang="zh-CN" altLang="en-US" sz="3600" dirty="0" smtClean="0"/>
              <a:t>和</a:t>
            </a:r>
            <a:r>
              <a:rPr lang="en-US" altLang="zh-CN" sz="3600" dirty="0" smtClean="0"/>
              <a:t>C </a:t>
            </a:r>
            <a:r>
              <a:rPr lang="zh-CN" altLang="en-US" sz="3600" dirty="0" smtClean="0"/>
              <a:t>   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低加密指数</a:t>
            </a:r>
            <a:r>
              <a:rPr lang="zh-CN" altLang="en-US" b="1" dirty="0" smtClean="0"/>
              <a:t>广播攻击（模不互素）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646" y="1245504"/>
            <a:ext cx="766762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低加密指数</a:t>
            </a:r>
            <a:r>
              <a:rPr lang="zh-CN" altLang="en-US" b="1" dirty="0" smtClean="0"/>
              <a:t>广播攻击（中国剩余定理）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926" y="1828800"/>
            <a:ext cx="8384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如果 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很小，且有：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pt-BR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c1 = pow(m, e, n1)</a:t>
            </a:r>
            <a:br>
              <a:rPr lang="pt-BR" altLang="zh-CN" sz="20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	c2 = pow(m, e, n2)</a:t>
            </a:r>
            <a:br>
              <a:rPr lang="pt-BR" altLang="zh-CN" sz="20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	c3 = pow(m, e, n3)</a:t>
            </a:r>
          </a:p>
          <a:p>
            <a:r>
              <a:rPr lang="pt-BR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	c4=pow(m,e,n4)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根据中国剩余定理，可联立方程可以求得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cx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pow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(m,e,n1*n2*n3)   (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或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cx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pow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(m,e,n1*n2*n3*n4) </a:t>
            </a:r>
          </a:p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因为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n1,n2,n3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已知，所以，对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cx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开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次根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或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次根）可求得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endParaRPr lang="zh-CN" altLang="en-US" sz="20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低加密指数</a:t>
            </a:r>
            <a:r>
              <a:rPr lang="zh-CN" altLang="en-US" b="1" dirty="0" smtClean="0"/>
              <a:t>广播攻击（中国剩余定理）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3947" y="1667197"/>
            <a:ext cx="9925812" cy="228828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738511" y="4615433"/>
            <a:ext cx="6743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in range(0,3):</a:t>
            </a:r>
            <a:endParaRPr lang="zh-CN" altLang="zh-CN" dirty="0" smtClean="0"/>
          </a:p>
          <a:p>
            <a:r>
              <a:rPr lang="en-US" altLang="zh-CN" dirty="0" smtClean="0"/>
              <a:t>	M=M*N[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endParaRPr lang="zh-CN" altLang="zh-CN" dirty="0" smtClean="0"/>
          </a:p>
          <a:p>
            <a:r>
              <a:rPr lang="en-US" altLang="zh-CN" dirty="0" smtClean="0"/>
              <a:t>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in range(0,3):</a:t>
            </a:r>
            <a:endParaRPr lang="zh-CN" altLang="zh-CN" dirty="0" smtClean="0"/>
          </a:p>
          <a:p>
            <a:r>
              <a:rPr lang="en-US" altLang="zh-CN" dirty="0" smtClean="0"/>
              <a:t>    	m[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]=M//N[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python 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库－</a:t>
            </a:r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gmpy2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2128345"/>
            <a:ext cx="1029488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800" dirty="0" smtClean="0"/>
              <a:t>Windows  7</a:t>
            </a:r>
            <a:endParaRPr lang="zh-CN" altLang="zh-CN" sz="2800" dirty="0" smtClean="0"/>
          </a:p>
          <a:p>
            <a:r>
              <a:rPr lang="en-US" altLang="zh-CN" sz="2800" dirty="0" smtClean="0"/>
              <a:t>	</a:t>
            </a:r>
            <a:r>
              <a:rPr lang="zh-CN" altLang="zh-CN" sz="2800" dirty="0" smtClean="0"/>
              <a:t>亲测可用，</a:t>
            </a:r>
            <a:r>
              <a:rPr lang="en-US" altLang="zh-CN" sz="2800" dirty="0" smtClean="0"/>
              <a:t>windows 7 	python </a:t>
            </a:r>
            <a:r>
              <a:rPr lang="zh-CN" altLang="zh-CN" sz="2800" dirty="0" smtClean="0"/>
              <a:t>版本</a:t>
            </a:r>
            <a:r>
              <a:rPr lang="en-US" altLang="zh-CN" sz="2800" dirty="0" smtClean="0"/>
              <a:t> 3.8.5</a:t>
            </a:r>
            <a:endParaRPr lang="zh-CN" altLang="zh-CN" sz="2800" dirty="0" smtClean="0"/>
          </a:p>
          <a:p>
            <a:r>
              <a:rPr lang="en-US" altLang="zh-CN" sz="2800" dirty="0" smtClean="0"/>
              <a:t>	</a:t>
            </a:r>
            <a:r>
              <a:rPr lang="zh-CN" altLang="zh-CN" sz="2800" dirty="0" smtClean="0"/>
              <a:t>下载：从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hlinkClick r:id="rId2"/>
              </a:rPr>
              <a:t>https://www.lfd.uci.edu/~gohlke/pythonlibs/#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适当版本</a:t>
            </a:r>
            <a:endParaRPr lang="zh-CN" altLang="zh-CN" sz="2800" dirty="0" smtClean="0"/>
          </a:p>
          <a:p>
            <a:r>
              <a:rPr lang="en-US" altLang="zh-CN" sz="2800" dirty="0" smtClean="0"/>
              <a:t>	</a:t>
            </a:r>
            <a:r>
              <a:rPr lang="zh-CN" altLang="zh-CN" sz="2800" dirty="0" smtClean="0"/>
              <a:t>选择</a:t>
            </a:r>
            <a:r>
              <a:rPr lang="en-US" altLang="zh-CN" sz="2800" dirty="0" smtClean="0"/>
              <a:t> gmpy2-2.0.8-cp38-cp38-win32.whl</a:t>
            </a:r>
            <a:endParaRPr lang="zh-CN" altLang="zh-CN" sz="2800" dirty="0" smtClean="0"/>
          </a:p>
          <a:p>
            <a:r>
              <a:rPr lang="en-US" altLang="zh-CN" sz="2800" dirty="0" smtClean="0"/>
              <a:t>	pip install gmpy2-2.0.8-cp38-cp38-win32.whl </a:t>
            </a:r>
            <a:r>
              <a:rPr lang="zh-CN" altLang="zh-CN" sz="2800" dirty="0" smtClean="0"/>
              <a:t>即可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3200" dirty="0" smtClean="0"/>
              <a:t>windows 10 64</a:t>
            </a:r>
            <a:r>
              <a:rPr lang="zh-CN" altLang="zh-CN" sz="3200" dirty="0" smtClean="0"/>
              <a:t>位</a:t>
            </a:r>
            <a:r>
              <a:rPr lang="en-US" altLang="zh-CN" sz="3200" dirty="0" smtClean="0"/>
              <a:t> python 3.9.4</a:t>
            </a:r>
            <a:endParaRPr lang="zh-CN" altLang="zh-CN" sz="3200" dirty="0" smtClean="0"/>
          </a:p>
          <a:p>
            <a:r>
              <a:rPr lang="en-US" altLang="zh-CN" sz="2800" dirty="0" smtClean="0"/>
              <a:t>	</a:t>
            </a:r>
            <a:r>
              <a:rPr lang="zh-CN" altLang="zh-CN" sz="2800" dirty="0" smtClean="0"/>
              <a:t>选择</a:t>
            </a:r>
            <a:r>
              <a:rPr lang="en-US" altLang="zh-CN" sz="2800" dirty="0" smtClean="0"/>
              <a:t> gmpy2-2.0.8-cp38-cp38-win_amd64.whl</a:t>
            </a:r>
          </a:p>
          <a:p>
            <a:endParaRPr lang="zh-CN" altLang="zh-CN" sz="2800" dirty="0" smtClean="0"/>
          </a:p>
          <a:p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低加密指数</a:t>
            </a:r>
            <a:r>
              <a:rPr lang="zh-CN" altLang="en-US" b="1" dirty="0" smtClean="0"/>
              <a:t>广播攻击（中国剩余定理）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654" y="1535359"/>
            <a:ext cx="9153144" cy="198424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949526" y="371867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 smtClean="0"/>
              <a:t>由三个内容乘积：</a:t>
            </a:r>
          </a:p>
          <a:p>
            <a:r>
              <a:rPr lang="zh-CN" altLang="zh-CN" dirty="0" smtClean="0"/>
              <a:t>第</a:t>
            </a:r>
            <a:r>
              <a:rPr lang="en-US" altLang="zh-CN" dirty="0" smtClean="0"/>
              <a:t>1</a:t>
            </a:r>
            <a:r>
              <a:rPr lang="zh-CN" altLang="zh-CN" dirty="0" smtClean="0"/>
              <a:t>个为</a:t>
            </a:r>
            <a:r>
              <a:rPr lang="en-US" altLang="zh-CN" dirty="0" smtClean="0"/>
              <a:t>M</a:t>
            </a:r>
            <a:r>
              <a:rPr lang="zh-CN" altLang="zh-CN" dirty="0" smtClean="0"/>
              <a:t>模</a:t>
            </a:r>
            <a:r>
              <a:rPr lang="en-US" altLang="zh-CN" dirty="0" smtClean="0"/>
              <a:t>mi</a:t>
            </a:r>
            <a:r>
              <a:rPr lang="zh-CN" altLang="zh-CN" dirty="0" smtClean="0"/>
              <a:t>的逆元</a:t>
            </a:r>
            <a:r>
              <a:rPr lang="en-US" altLang="zh-CN" dirty="0" smtClean="0"/>
              <a:t>  m[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]*t[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]=1 (mod N[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endParaRPr lang="zh-CN" altLang="zh-CN" dirty="0" smtClean="0"/>
          </a:p>
          <a:p>
            <a:r>
              <a:rPr lang="zh-CN" altLang="zh-CN" dirty="0" smtClean="0"/>
              <a:t>第</a:t>
            </a:r>
            <a:r>
              <a:rPr lang="en-US" altLang="zh-CN" dirty="0" smtClean="0"/>
              <a:t>2</a:t>
            </a:r>
            <a:r>
              <a:rPr lang="zh-CN" altLang="zh-CN" dirty="0" smtClean="0"/>
              <a:t>个为</a:t>
            </a:r>
            <a:r>
              <a:rPr lang="en-US" altLang="zh-CN" dirty="0" smtClean="0"/>
              <a:t>c[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endParaRPr lang="zh-CN" altLang="zh-CN" dirty="0" smtClean="0"/>
          </a:p>
          <a:p>
            <a:r>
              <a:rPr lang="zh-CN" altLang="zh-CN" dirty="0" smtClean="0"/>
              <a:t>第</a:t>
            </a:r>
            <a:r>
              <a:rPr lang="en-US" altLang="zh-CN" dirty="0" smtClean="0"/>
              <a:t>3</a:t>
            </a:r>
            <a:r>
              <a:rPr lang="zh-CN" altLang="zh-CN" dirty="0" smtClean="0"/>
              <a:t>个为</a:t>
            </a:r>
            <a:r>
              <a:rPr lang="en-US" altLang="zh-CN" dirty="0" smtClean="0"/>
              <a:t>m[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endParaRPr lang="zh-CN" altLang="zh-CN" dirty="0" smtClean="0"/>
          </a:p>
          <a:p>
            <a:r>
              <a:rPr lang="en-US" altLang="zh-CN" dirty="0" smtClean="0"/>
              <a:t>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in range(0,3):</a:t>
            </a:r>
            <a:endParaRPr lang="zh-CN" altLang="zh-CN" dirty="0" smtClean="0"/>
          </a:p>
          <a:p>
            <a:r>
              <a:rPr lang="en-US" altLang="zh-CN" dirty="0" smtClean="0"/>
              <a:t>    	t[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]=c[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]*m[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]*gmpy2.invert(m[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],N[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])</a:t>
            </a:r>
            <a:endParaRPr lang="zh-CN" altLang="zh-CN" dirty="0" smtClean="0"/>
          </a:p>
          <a:p>
            <a:r>
              <a:rPr lang="en-US" altLang="zh-CN" dirty="0" smtClean="0"/>
              <a:t>x=</a:t>
            </a:r>
            <a:r>
              <a:rPr lang="zh-CN" altLang="zh-CN" dirty="0" smtClean="0"/>
              <a:t>所有</a:t>
            </a:r>
            <a:r>
              <a:rPr lang="en-US" altLang="zh-CN" dirty="0" smtClean="0"/>
              <a:t>t[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zh-CN" dirty="0" smtClean="0"/>
              <a:t>的和。</a:t>
            </a:r>
          </a:p>
          <a:p>
            <a:r>
              <a:rPr lang="en-US" altLang="zh-CN" dirty="0" smtClean="0"/>
              <a:t>	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in range(0,3):</a:t>
            </a:r>
            <a:endParaRPr lang="zh-CN" altLang="zh-CN" dirty="0" smtClean="0"/>
          </a:p>
          <a:p>
            <a:r>
              <a:rPr lang="en-US" altLang="zh-CN" dirty="0" smtClean="0"/>
              <a:t>    x=</a:t>
            </a:r>
            <a:r>
              <a:rPr lang="en-US" altLang="zh-CN" dirty="0" err="1" smtClean="0"/>
              <a:t>x+t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endParaRPr lang="zh-CN" altLang="zh-CN" dirty="0" smtClean="0"/>
          </a:p>
          <a:p>
            <a:r>
              <a:rPr lang="zh-CN" altLang="zh-CN" dirty="0" smtClean="0"/>
              <a:t>最后，还要对</a:t>
            </a:r>
            <a:r>
              <a:rPr lang="en-US" altLang="zh-CN" dirty="0" smtClean="0"/>
              <a:t>M</a:t>
            </a:r>
            <a:r>
              <a:rPr lang="zh-CN" altLang="zh-CN" dirty="0" smtClean="0"/>
              <a:t>取模。</a:t>
            </a:r>
          </a:p>
          <a:p>
            <a:r>
              <a:rPr lang="en-US" altLang="zh-CN" dirty="0" smtClean="0"/>
              <a:t>		x=x % M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低加密指数</a:t>
            </a:r>
            <a:r>
              <a:rPr lang="zh-CN" altLang="en-US" b="1" dirty="0" smtClean="0"/>
              <a:t>广播攻击（中国剩余定理）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27274" y="1856935"/>
            <a:ext cx="96645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最后一步：</a:t>
            </a:r>
            <a:endParaRPr lang="en-US" altLang="zh-CN" sz="2800" dirty="0" smtClean="0"/>
          </a:p>
          <a:p>
            <a:r>
              <a:rPr lang="en-US" altLang="zh-CN" sz="2800" dirty="0" smtClean="0"/>
              <a:t>#</a:t>
            </a:r>
            <a:r>
              <a:rPr lang="zh-CN" altLang="zh-CN" sz="2800" dirty="0" smtClean="0"/>
              <a:t>遍历</a:t>
            </a:r>
            <a:r>
              <a:rPr lang="en-US" altLang="zh-CN" sz="2800" dirty="0" smtClean="0"/>
              <a:t>e</a:t>
            </a:r>
            <a:r>
              <a:rPr lang="zh-CN" altLang="zh-CN" sz="2800" dirty="0" smtClean="0"/>
              <a:t>求解</a:t>
            </a:r>
            <a:endParaRPr lang="en-US" altLang="zh-CN" sz="2800" dirty="0" smtClean="0"/>
          </a:p>
          <a:p>
            <a:r>
              <a:rPr lang="en-US" altLang="zh-CN" sz="2800" dirty="0" smtClean="0"/>
              <a:t>for e in range(1, 10):</a:t>
            </a:r>
            <a:endParaRPr lang="zh-CN" altLang="zh-CN" sz="2800" dirty="0" smtClean="0"/>
          </a:p>
          <a:p>
            <a:r>
              <a:rPr lang="en-US" altLang="zh-CN" sz="2800" dirty="0" smtClean="0"/>
              <a:t>    mess, f = gmpy2.iroot(x, e) #</a:t>
            </a:r>
            <a:r>
              <a:rPr lang="en-US" altLang="zh-CN" sz="2800" dirty="0" err="1" smtClean="0"/>
              <a:t>m_e</a:t>
            </a:r>
            <a:r>
              <a:rPr lang="zh-CN" altLang="zh-CN" sz="2800" dirty="0" smtClean="0"/>
              <a:t>开</a:t>
            </a:r>
            <a:r>
              <a:rPr lang="en-US" altLang="zh-CN" sz="2800" dirty="0" smtClean="0"/>
              <a:t>e</a:t>
            </a:r>
            <a:r>
              <a:rPr lang="zh-CN" altLang="zh-CN" sz="2800" dirty="0" smtClean="0"/>
              <a:t>次根</a:t>
            </a:r>
          </a:p>
          <a:p>
            <a:r>
              <a:rPr lang="en-US" altLang="zh-CN" sz="2800" dirty="0" smtClean="0"/>
              <a:t>    print("</a:t>
            </a:r>
            <a:r>
              <a:rPr lang="zh-CN" altLang="zh-CN" sz="2800" dirty="0" smtClean="0"/>
              <a:t>加密指数</a:t>
            </a:r>
            <a:r>
              <a:rPr lang="en-US" altLang="zh-CN" sz="2800" dirty="0" smtClean="0"/>
              <a:t>e = %d</a:t>
            </a:r>
            <a:r>
              <a:rPr lang="zh-CN" altLang="zh-CN" sz="2800" dirty="0" smtClean="0"/>
              <a:t>：</a:t>
            </a:r>
            <a:r>
              <a:rPr lang="en-US" altLang="zh-CN" sz="2800" dirty="0" smtClean="0"/>
              <a:t>"%e)</a:t>
            </a:r>
            <a:endParaRPr lang="zh-CN" altLang="zh-CN" sz="2800" dirty="0" smtClean="0"/>
          </a:p>
          <a:p>
            <a:r>
              <a:rPr lang="en-US" altLang="zh-CN" sz="2800" dirty="0" smtClean="0"/>
              <a:t>    mm= hex(mess)[2:]</a:t>
            </a:r>
            <a:endParaRPr lang="zh-CN" altLang="zh-CN" sz="2800" dirty="0" smtClean="0"/>
          </a:p>
          <a:p>
            <a:r>
              <a:rPr lang="en-US" altLang="zh-CN" sz="2800" dirty="0" smtClean="0"/>
              <a:t>    if </a:t>
            </a:r>
            <a:r>
              <a:rPr lang="en-US" altLang="zh-CN" sz="2800" dirty="0" err="1" smtClean="0"/>
              <a:t>len</a:t>
            </a:r>
            <a:r>
              <a:rPr lang="en-US" altLang="zh-CN" sz="2800" dirty="0" smtClean="0"/>
              <a:t>(mm)%2 == 1:</a:t>
            </a:r>
            <a:endParaRPr lang="zh-CN" altLang="zh-CN" sz="2800" dirty="0" smtClean="0"/>
          </a:p>
          <a:p>
            <a:r>
              <a:rPr lang="en-US" altLang="zh-CN" sz="2800" dirty="0" smtClean="0"/>
              <a:t>        mm= mm + '0' </a:t>
            </a:r>
            <a:endParaRPr lang="zh-CN" altLang="zh-CN" sz="2800" dirty="0" smtClean="0"/>
          </a:p>
          <a:p>
            <a:r>
              <a:rPr lang="en-US" altLang="zh-CN" sz="2800" dirty="0" smtClean="0"/>
              <a:t>    print(</a:t>
            </a:r>
            <a:r>
              <a:rPr lang="en-US" altLang="zh-CN" sz="2800" dirty="0" err="1" smtClean="0"/>
              <a:t>bytes.fromhex</a:t>
            </a:r>
            <a:r>
              <a:rPr lang="en-US" altLang="zh-CN" sz="2800" dirty="0" smtClean="0"/>
              <a:t>(mm))</a:t>
            </a:r>
            <a:endParaRPr lang="zh-CN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-383822" y="139700"/>
            <a:ext cx="6694311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zh-CN" altLang="en-US" sz="4400" b="1" i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400" b="1" i="0" kern="1200" baseline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dp</a:t>
            </a:r>
            <a:r>
              <a:rPr lang="en-US" altLang="zh-CN" sz="4400" b="1" i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4400" b="1" i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泄露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274320" y="939020"/>
            <a:ext cx="5537982" cy="5461781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/>
              <a:t>令</a:t>
            </a:r>
            <a:r>
              <a:rPr lang="en-US" altLang="zh-CN" sz="2000" dirty="0" smtClean="0"/>
              <a:t>mp=</a:t>
            </a:r>
            <a:r>
              <a:rPr lang="en-US" altLang="zh-CN" sz="2000" dirty="0" err="1" smtClean="0"/>
              <a:t>c^d</a:t>
            </a:r>
            <a:r>
              <a:rPr lang="en-US" altLang="zh-CN" sz="2000" dirty="0" smtClean="0"/>
              <a:t> mod p </a:t>
            </a:r>
            <a:r>
              <a:rPr lang="en-US" altLang="zh-CN" sz="2000" dirty="0" err="1" smtClean="0"/>
              <a:t>mq</a:t>
            </a:r>
            <a:r>
              <a:rPr lang="en-US" altLang="zh-CN" sz="2000" dirty="0" smtClean="0"/>
              <a:t>=</a:t>
            </a:r>
            <a:r>
              <a:rPr lang="en-US" altLang="zh-CN" sz="2000" dirty="0" err="1" smtClean="0"/>
              <a:t>c^d</a:t>
            </a:r>
            <a:r>
              <a:rPr lang="en-US" altLang="zh-CN" sz="2000" dirty="0" smtClean="0"/>
              <a:t> mod q </a:t>
            </a:r>
          </a:p>
          <a:p>
            <a:r>
              <a:rPr lang="zh-CN" altLang="en-US" sz="2000" dirty="0" smtClean="0"/>
              <a:t>根据已知 </a:t>
            </a:r>
            <a:r>
              <a:rPr lang="en-US" altLang="zh-CN" sz="2000" dirty="0" smtClean="0"/>
              <a:t>m=</a:t>
            </a:r>
            <a:r>
              <a:rPr lang="en-US" altLang="zh-CN" sz="2000" dirty="0" err="1" smtClean="0"/>
              <a:t>c^d</a:t>
            </a:r>
            <a:r>
              <a:rPr lang="en-US" altLang="zh-CN" sz="2000" dirty="0" smtClean="0"/>
              <a:t> mod n</a:t>
            </a:r>
          </a:p>
          <a:p>
            <a:r>
              <a:rPr lang="en-US" altLang="zh-CN" sz="2000" dirty="0" smtClean="0"/>
              <a:t>   </a:t>
            </a:r>
            <a:r>
              <a:rPr lang="zh-CN" altLang="en-US" sz="2000" dirty="0" smtClean="0"/>
              <a:t>可写成： </a:t>
            </a:r>
            <a:r>
              <a:rPr lang="en-US" altLang="zh-CN" sz="2000" dirty="0" smtClean="0"/>
              <a:t>m=</a:t>
            </a:r>
            <a:r>
              <a:rPr lang="en-US" altLang="zh-CN" sz="2000" dirty="0" err="1" smtClean="0"/>
              <a:t>c^d</a:t>
            </a:r>
            <a:r>
              <a:rPr lang="en-US" altLang="zh-CN" sz="2000" dirty="0" smtClean="0"/>
              <a:t> + k*p*q</a:t>
            </a:r>
          </a:p>
          <a:p>
            <a:r>
              <a:rPr lang="zh-CN" altLang="en-US" sz="2000" dirty="0" smtClean="0"/>
              <a:t>对</a:t>
            </a:r>
            <a:r>
              <a:rPr lang="en-US" altLang="zh-CN" sz="2000" dirty="0" smtClean="0"/>
              <a:t>q</a:t>
            </a:r>
            <a:r>
              <a:rPr lang="zh-CN" altLang="en-US" sz="2000" dirty="0" smtClean="0"/>
              <a:t>取余，就是</a:t>
            </a:r>
            <a:r>
              <a:rPr lang="en-US" altLang="zh-CN" sz="2000" dirty="0" err="1" smtClean="0"/>
              <a:t>mq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对</a:t>
            </a:r>
            <a:r>
              <a:rPr lang="en-US" altLang="zh-CN" sz="2000" dirty="0" smtClean="0"/>
              <a:t>p </a:t>
            </a:r>
            <a:r>
              <a:rPr lang="zh-CN" altLang="en-US" sz="2000" dirty="0" smtClean="0"/>
              <a:t>取余就 </a:t>
            </a:r>
            <a:r>
              <a:rPr lang="en-US" altLang="zh-CN" sz="2000" dirty="0" smtClean="0"/>
              <a:t>mp</a:t>
            </a:r>
          </a:p>
          <a:p>
            <a:r>
              <a:rPr lang="en-US" altLang="zh-CN" sz="2000" dirty="0" smtClean="0"/>
              <a:t>mp=</a:t>
            </a:r>
            <a:r>
              <a:rPr lang="en-US" altLang="zh-CN" sz="2000" dirty="0" err="1" smtClean="0"/>
              <a:t>c^d</a:t>
            </a:r>
            <a:r>
              <a:rPr lang="en-US" altLang="zh-CN" sz="2000" dirty="0" smtClean="0"/>
              <a:t> mod p </a:t>
            </a:r>
          </a:p>
          <a:p>
            <a:r>
              <a:rPr lang="zh-CN" altLang="en-US" sz="2000" dirty="0" smtClean="0"/>
              <a:t>写成 </a:t>
            </a:r>
            <a:r>
              <a:rPr lang="en-US" altLang="zh-CN" sz="2000" dirty="0" err="1" smtClean="0"/>
              <a:t>c^d</a:t>
            </a:r>
            <a:r>
              <a:rPr lang="en-US" altLang="zh-CN" sz="2000" dirty="0" smtClean="0"/>
              <a:t> = k*p +mp    </a:t>
            </a:r>
            <a:r>
              <a:rPr lang="zh-CN" altLang="en-US" sz="2000" dirty="0" smtClean="0"/>
              <a:t>式①</a:t>
            </a:r>
          </a:p>
          <a:p>
            <a:r>
              <a:rPr lang="zh-CN" altLang="en-US" sz="2000" dirty="0" smtClean="0"/>
              <a:t>把它代入</a:t>
            </a:r>
            <a:r>
              <a:rPr lang="en-US" altLang="zh-CN" sz="2000" dirty="0" err="1" smtClean="0"/>
              <a:t>mq</a:t>
            </a:r>
            <a:r>
              <a:rPr lang="en-US" altLang="zh-CN" sz="2000" dirty="0" smtClean="0"/>
              <a:t>=</a:t>
            </a:r>
            <a:r>
              <a:rPr lang="en-US" altLang="zh-CN" sz="2000" dirty="0" err="1" smtClean="0"/>
              <a:t>c^d</a:t>
            </a:r>
            <a:r>
              <a:rPr lang="en-US" altLang="zh-CN" sz="2000" dirty="0" smtClean="0"/>
              <a:t> mod q </a:t>
            </a:r>
            <a:r>
              <a:rPr lang="zh-CN" altLang="en-US" sz="2000" dirty="0" smtClean="0"/>
              <a:t>即为：</a:t>
            </a:r>
          </a:p>
          <a:p>
            <a:r>
              <a:rPr lang="zh-CN" altLang="en-US" sz="2000" dirty="0" smtClean="0"/>
              <a:t>	</a:t>
            </a:r>
            <a:r>
              <a:rPr lang="en-US" altLang="zh-CN" sz="2000" dirty="0" err="1" smtClean="0"/>
              <a:t>mq</a:t>
            </a:r>
            <a:r>
              <a:rPr lang="en-US" altLang="zh-CN" sz="2000" dirty="0" smtClean="0"/>
              <a:t>=( k*p +mp) mod q</a:t>
            </a:r>
          </a:p>
          <a:p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mq</a:t>
            </a:r>
            <a:r>
              <a:rPr lang="en-US" altLang="zh-CN" sz="2000" dirty="0" smtClean="0"/>
              <a:t>-mp=(( k*p +mp) –mp )mod q</a:t>
            </a:r>
          </a:p>
          <a:p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mq</a:t>
            </a:r>
            <a:r>
              <a:rPr lang="en-US" altLang="zh-CN" sz="2000" dirty="0" smtClean="0"/>
              <a:t>-mp=k*p mod q</a:t>
            </a:r>
          </a:p>
          <a:p>
            <a:r>
              <a:rPr lang="zh-CN" altLang="en-US" sz="2000" dirty="0" smtClean="0"/>
              <a:t>令</a:t>
            </a:r>
            <a:r>
              <a:rPr lang="en-US" altLang="zh-CN" sz="2000" dirty="0" err="1" smtClean="0"/>
              <a:t>invp</a:t>
            </a:r>
            <a:r>
              <a:rPr lang="en-US" altLang="zh-CN" sz="2000" dirty="0" smtClean="0"/>
              <a:t>=p^(-1) </a:t>
            </a:r>
            <a:r>
              <a:rPr lang="zh-CN" altLang="en-US" sz="2000" dirty="0" smtClean="0"/>
              <a:t>也就 </a:t>
            </a:r>
            <a:r>
              <a:rPr lang="en-US" altLang="zh-CN" sz="2000" dirty="0" smtClean="0"/>
              <a:t>p </a:t>
            </a:r>
            <a:r>
              <a:rPr lang="zh-CN" altLang="en-US" sz="2000" dirty="0" smtClean="0"/>
              <a:t>的逆元（在</a:t>
            </a:r>
            <a:r>
              <a:rPr lang="en-US" altLang="zh-CN" sz="2000" dirty="0" smtClean="0"/>
              <a:t>mod q</a:t>
            </a:r>
            <a:r>
              <a:rPr lang="zh-CN" altLang="en-US" sz="2000" dirty="0" smtClean="0"/>
              <a:t>下）</a:t>
            </a:r>
          </a:p>
          <a:p>
            <a:r>
              <a:rPr lang="zh-CN" altLang="en-US" sz="2000" dirty="0" smtClean="0"/>
              <a:t>	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mq</a:t>
            </a:r>
            <a:r>
              <a:rPr lang="en-US" altLang="zh-CN" sz="2000" dirty="0" smtClean="0"/>
              <a:t>-mp)*</a:t>
            </a:r>
            <a:r>
              <a:rPr lang="en-US" altLang="zh-CN" sz="2000" dirty="0" err="1" smtClean="0"/>
              <a:t>invp</a:t>
            </a:r>
            <a:r>
              <a:rPr lang="en-US" altLang="zh-CN" sz="2000" dirty="0" smtClean="0"/>
              <a:t>=k*p*</a:t>
            </a:r>
            <a:r>
              <a:rPr lang="en-US" altLang="zh-CN" sz="2000" dirty="0" err="1" smtClean="0"/>
              <a:t>invp</a:t>
            </a:r>
            <a:r>
              <a:rPr lang="en-US" altLang="zh-CN" sz="2000" dirty="0" smtClean="0"/>
              <a:t>    mod q </a:t>
            </a:r>
          </a:p>
          <a:p>
            <a:r>
              <a:rPr lang="zh-CN" altLang="en-US" sz="2000" dirty="0" smtClean="0"/>
              <a:t>即    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mq</a:t>
            </a:r>
            <a:r>
              <a:rPr lang="en-US" altLang="zh-CN" sz="2000" dirty="0" smtClean="0"/>
              <a:t>-mp)*</a:t>
            </a:r>
            <a:r>
              <a:rPr lang="en-US" altLang="zh-CN" sz="2000" dirty="0" err="1" smtClean="0"/>
              <a:t>invp</a:t>
            </a:r>
            <a:r>
              <a:rPr lang="en-US" altLang="zh-CN" sz="2000" dirty="0" smtClean="0"/>
              <a:t>=k mod q</a:t>
            </a:r>
          </a:p>
          <a:p>
            <a:r>
              <a:rPr lang="zh-CN" altLang="en-US" sz="2000" dirty="0" smtClean="0"/>
              <a:t>写成　</a:t>
            </a:r>
            <a:r>
              <a:rPr lang="en-US" altLang="zh-CN" sz="2000" dirty="0" smtClean="0"/>
              <a:t>k= (</a:t>
            </a:r>
            <a:r>
              <a:rPr lang="en-US" altLang="zh-CN" sz="2000" dirty="0" err="1" smtClean="0"/>
              <a:t>mq</a:t>
            </a:r>
            <a:r>
              <a:rPr lang="en-US" altLang="zh-CN" sz="2000" dirty="0" smtClean="0"/>
              <a:t>-mp)*</a:t>
            </a:r>
            <a:r>
              <a:rPr lang="en-US" altLang="zh-CN" sz="2000" dirty="0" err="1" smtClean="0"/>
              <a:t>invp</a:t>
            </a:r>
            <a:r>
              <a:rPr lang="en-US" altLang="zh-CN" sz="2000" dirty="0" smtClean="0"/>
              <a:t>  mod q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5890" y="168814"/>
            <a:ext cx="639611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又代入式①</a:t>
            </a:r>
          </a:p>
          <a:p>
            <a:r>
              <a:rPr lang="zh-CN" altLang="en-US" dirty="0" smtClean="0"/>
              <a:t>	　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= 						k*</a:t>
            </a:r>
            <a:r>
              <a:rPr lang="en-US" altLang="zh-CN" dirty="0" err="1" smtClean="0"/>
              <a:t>p+mp</a:t>
            </a:r>
            <a:r>
              <a:rPr lang="zh-CN" altLang="en-US" dirty="0" smtClean="0"/>
              <a:t>　</a:t>
            </a:r>
          </a:p>
          <a:p>
            <a:r>
              <a:rPr lang="zh-CN" altLang="en-US" dirty="0" smtClean="0"/>
              <a:t>	  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= ((</a:t>
            </a:r>
            <a:r>
              <a:rPr lang="en-US" altLang="zh-CN" dirty="0" err="1" smtClean="0"/>
              <a:t>mq</a:t>
            </a:r>
            <a:r>
              <a:rPr lang="en-US" altLang="zh-CN" dirty="0" smtClean="0"/>
              <a:t>-mp)*</a:t>
            </a:r>
            <a:r>
              <a:rPr lang="en-US" altLang="zh-CN" dirty="0" err="1" smtClean="0"/>
              <a:t>invp</a:t>
            </a:r>
            <a:r>
              <a:rPr lang="en-US" altLang="zh-CN" dirty="0" smtClean="0"/>
              <a:t>  mod q) 	 *</a:t>
            </a:r>
            <a:r>
              <a:rPr lang="en-US" altLang="zh-CN" dirty="0" err="1" smtClean="0"/>
              <a:t>p+mp</a:t>
            </a:r>
            <a:endParaRPr lang="en-US" altLang="zh-CN" dirty="0" smtClean="0"/>
          </a:p>
          <a:p>
            <a:r>
              <a:rPr lang="zh-CN" altLang="en-US" dirty="0" smtClean="0"/>
              <a:t>有了</a:t>
            </a:r>
            <a:r>
              <a:rPr lang="en-US" altLang="zh-CN" dirty="0" err="1" smtClean="0"/>
              <a:t>c^d</a:t>
            </a:r>
            <a:r>
              <a:rPr lang="zh-CN" altLang="en-US" dirty="0" smtClean="0"/>
              <a:t>后，只要对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</a:t>
            </a:r>
            <a:r>
              <a:rPr lang="en-US" altLang="zh-CN" dirty="0" smtClean="0"/>
              <a:t>n</a:t>
            </a:r>
            <a:r>
              <a:rPr lang="zh-CN" altLang="en-US" dirty="0" smtClean="0"/>
              <a:t>取模就好，</a:t>
            </a:r>
          </a:p>
          <a:p>
            <a:r>
              <a:rPr lang="zh-CN" altLang="en-US" dirty="0" smtClean="0"/>
              <a:t>		</a:t>
            </a:r>
            <a:r>
              <a:rPr lang="en-US" altLang="zh-CN" dirty="0" smtClean="0"/>
              <a:t>m=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mod n</a:t>
            </a:r>
          </a:p>
          <a:p>
            <a:r>
              <a:rPr lang="zh-CN" altLang="en-US" dirty="0" smtClean="0"/>
              <a:t>接下去解决 </a:t>
            </a:r>
            <a:r>
              <a:rPr lang="en-US" altLang="zh-CN" dirty="0" smtClean="0"/>
              <a:t>mp=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mod p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mq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mod q </a:t>
            </a:r>
            <a:r>
              <a:rPr lang="zh-CN" altLang="en-US" dirty="0" smtClean="0"/>
              <a:t>这两个</a:t>
            </a:r>
          </a:p>
          <a:p>
            <a:r>
              <a:rPr lang="en-US" altLang="zh-CN" dirty="0" err="1" smtClean="0"/>
              <a:t>dp</a:t>
            </a:r>
            <a:r>
              <a:rPr lang="en-US" altLang="zh-CN" dirty="0" smtClean="0"/>
              <a:t> = d mod  (p-1)        ①</a:t>
            </a:r>
          </a:p>
          <a:p>
            <a:r>
              <a:rPr lang="en-US" altLang="zh-CN" dirty="0" err="1" smtClean="0"/>
              <a:t>dq</a:t>
            </a:r>
            <a:r>
              <a:rPr lang="en-US" altLang="zh-CN" dirty="0" smtClean="0"/>
              <a:t> = d mod  (q-1)        </a:t>
            </a:r>
          </a:p>
          <a:p>
            <a:r>
              <a:rPr lang="zh-CN" altLang="en-US" dirty="0" smtClean="0"/>
              <a:t>然后，我们从一般的解密公式入手</a:t>
            </a:r>
          </a:p>
          <a:p>
            <a:r>
              <a:rPr lang="en-US" altLang="zh-CN" dirty="0" smtClean="0"/>
              <a:t>m = 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% n = 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+ </a:t>
            </a:r>
            <a:r>
              <a:rPr lang="en-US" altLang="zh-CN" dirty="0" err="1" smtClean="0"/>
              <a:t>kpq</a:t>
            </a:r>
            <a:endParaRPr lang="en-US" altLang="zh-CN" dirty="0" smtClean="0"/>
          </a:p>
          <a:p>
            <a:r>
              <a:rPr lang="en-US" altLang="zh-CN" dirty="0" smtClean="0"/>
              <a:t>mp = 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mod p        ②</a:t>
            </a:r>
          </a:p>
          <a:p>
            <a:r>
              <a:rPr lang="en-US" altLang="zh-CN" dirty="0" smtClean="0"/>
              <a:t>   </a:t>
            </a:r>
            <a:r>
              <a:rPr lang="en-US" altLang="zh-CN" dirty="0" err="1" smtClean="0"/>
              <a:t>mq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c^d</a:t>
            </a:r>
            <a:r>
              <a:rPr lang="en-US" altLang="zh-CN" dirty="0" smtClean="0"/>
              <a:t> mod q        ③</a:t>
            </a:r>
          </a:p>
          <a:p>
            <a:r>
              <a:rPr lang="zh-CN" altLang="en-US" dirty="0" smtClean="0"/>
              <a:t>将①换一种写法得到 ： </a:t>
            </a:r>
            <a:r>
              <a:rPr lang="en-US" altLang="zh-CN" dirty="0" smtClean="0"/>
              <a:t>d = 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 + k*(p-1)        ④</a:t>
            </a:r>
          </a:p>
          <a:p>
            <a:r>
              <a:rPr lang="zh-CN" altLang="en-US" dirty="0" smtClean="0"/>
              <a:t>把④代入②，得到</a:t>
            </a:r>
          </a:p>
          <a:p>
            <a:r>
              <a:rPr lang="en-US" altLang="zh-CN" dirty="0" smtClean="0"/>
              <a:t>mp=c^(</a:t>
            </a:r>
            <a:r>
              <a:rPr lang="en-US" altLang="zh-CN" dirty="0" err="1" smtClean="0"/>
              <a:t>dp+k</a:t>
            </a:r>
            <a:r>
              <a:rPr lang="en-US" altLang="zh-CN" dirty="0" smtClean="0"/>
              <a:t>*(p-1)) mod p</a:t>
            </a:r>
          </a:p>
          <a:p>
            <a:r>
              <a:rPr lang="zh-CN" altLang="en-US" dirty="0" smtClean="0"/>
              <a:t>把指数中的</a:t>
            </a:r>
            <a:r>
              <a:rPr lang="en-US" altLang="zh-CN" dirty="0" smtClean="0"/>
              <a:t>+</a:t>
            </a:r>
            <a:r>
              <a:rPr lang="zh-CN" altLang="en-US" dirty="0" smtClean="0"/>
              <a:t>前后分离，变成两个相乘</a:t>
            </a:r>
          </a:p>
          <a:p>
            <a:r>
              <a:rPr lang="en-US" altLang="zh-CN" dirty="0" smtClean="0"/>
              <a:t>mp = (</a:t>
            </a:r>
            <a:r>
              <a:rPr lang="en-US" altLang="zh-CN" dirty="0" err="1" smtClean="0"/>
              <a:t>c^dp</a:t>
            </a:r>
            <a:r>
              <a:rPr lang="en-US" altLang="zh-CN" dirty="0" smtClean="0"/>
              <a:t> * c^(k*(p-1))) mod p</a:t>
            </a:r>
          </a:p>
          <a:p>
            <a:r>
              <a:rPr lang="en-US" altLang="zh-CN" dirty="0" smtClean="0"/>
              <a:t>p</a:t>
            </a:r>
            <a:r>
              <a:rPr lang="zh-CN" altLang="en-US" dirty="0" smtClean="0"/>
              <a:t>为质数，于是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p,k</a:t>
            </a:r>
            <a:r>
              <a:rPr lang="en-US" altLang="zh-CN" dirty="0" smtClean="0"/>
              <a:t>)=1 </a:t>
            </a:r>
            <a:r>
              <a:rPr lang="zh-CN" altLang="en-US" dirty="0" smtClean="0"/>
              <a:t>根据费马小定理，</a:t>
            </a:r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c^(k*(p-1)) mod p = 1</a:t>
            </a:r>
          </a:p>
          <a:p>
            <a:r>
              <a:rPr lang="zh-CN" altLang="en-US" dirty="0" smtClean="0"/>
              <a:t>即为  </a:t>
            </a:r>
            <a:r>
              <a:rPr lang="en-US" altLang="zh-CN" dirty="0" smtClean="0"/>
              <a:t>mp=(</a:t>
            </a:r>
            <a:r>
              <a:rPr lang="en-US" altLang="zh-CN" dirty="0" err="1" smtClean="0"/>
              <a:t>c^dp</a:t>
            </a:r>
            <a:r>
              <a:rPr lang="en-US" altLang="zh-CN" dirty="0" smtClean="0"/>
              <a:t> *1) mod p   </a:t>
            </a:r>
          </a:p>
          <a:p>
            <a:r>
              <a:rPr lang="zh-CN" altLang="en-US" dirty="0" smtClean="0"/>
              <a:t>即， 		</a:t>
            </a:r>
            <a:r>
              <a:rPr lang="en-US" altLang="zh-CN" dirty="0" smtClean="0"/>
              <a:t>mp = </a:t>
            </a:r>
            <a:r>
              <a:rPr lang="en-US" altLang="zh-CN" dirty="0" err="1" smtClean="0"/>
              <a:t>c^dp</a:t>
            </a:r>
            <a:r>
              <a:rPr lang="en-US" altLang="zh-CN" dirty="0" smtClean="0"/>
              <a:t> mod p</a:t>
            </a:r>
          </a:p>
          <a:p>
            <a:r>
              <a:rPr lang="zh-CN" altLang="en-US" dirty="0" smtClean="0"/>
              <a:t>同理有， 	</a:t>
            </a:r>
            <a:r>
              <a:rPr lang="en-US" altLang="zh-CN" dirty="0" err="1" smtClean="0"/>
              <a:t>mq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c^dq</a:t>
            </a:r>
            <a:r>
              <a:rPr lang="en-US" altLang="zh-CN" dirty="0" smtClean="0"/>
              <a:t> mod q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RSA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低解密指数 </a:t>
            </a:r>
            <a:r>
              <a:rPr lang="en-US" altLang="zh-CN" b="1" dirty="0" smtClean="0"/>
              <a:t>Wiener's Attack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python 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库－</a:t>
            </a:r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gmpy2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903" y="1623848"/>
            <a:ext cx="108151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/>
              <a:t>gmpy</a:t>
            </a:r>
            <a:r>
              <a:rPr lang="en-US" altLang="zh-CN" sz="2800" dirty="0" smtClean="0"/>
              <a:t> </a:t>
            </a:r>
            <a:r>
              <a:rPr lang="zh-CN" altLang="zh-CN" sz="2800" dirty="0" smtClean="0"/>
              <a:t>可以实现 ：</a:t>
            </a:r>
          </a:p>
          <a:p>
            <a:r>
              <a:rPr lang="en-US" altLang="zh-CN" sz="2800" dirty="0" smtClean="0"/>
              <a:t>	gmpy2.mpz(n)			</a:t>
            </a:r>
            <a:r>
              <a:rPr lang="zh-CN" altLang="zh-CN" sz="2800" dirty="0" smtClean="0"/>
              <a:t>初始化一个大整数</a:t>
            </a:r>
          </a:p>
          <a:p>
            <a:r>
              <a:rPr lang="en-US" altLang="zh-CN" sz="2800" dirty="0" smtClean="0"/>
              <a:t>	gmpy2.invert(</a:t>
            </a:r>
            <a:r>
              <a:rPr lang="en-US" altLang="zh-CN" sz="2800" dirty="0" err="1" smtClean="0"/>
              <a:t>m,phi</a:t>
            </a:r>
            <a:r>
              <a:rPr lang="en-US" altLang="zh-CN" sz="2800" dirty="0" smtClean="0"/>
              <a:t>)		</a:t>
            </a:r>
            <a:r>
              <a:rPr lang="zh-CN" altLang="zh-CN" sz="2800" dirty="0" smtClean="0"/>
              <a:t>求模</a:t>
            </a:r>
            <a:r>
              <a:rPr lang="en-US" altLang="zh-CN" sz="2800" dirty="0" smtClean="0"/>
              <a:t> phi</a:t>
            </a:r>
            <a:r>
              <a:rPr lang="zh-CN" altLang="zh-CN" sz="2800" dirty="0" smtClean="0"/>
              <a:t>的逆元</a:t>
            </a:r>
          </a:p>
          <a:p>
            <a:r>
              <a:rPr lang="en-US" altLang="zh-CN" sz="2800" dirty="0" smtClean="0"/>
              <a:t>	</a:t>
            </a:r>
            <a:r>
              <a:rPr lang="en-US" altLang="zh-CN" sz="2800" dirty="0" err="1" smtClean="0"/>
              <a:t>pow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m,e,n</a:t>
            </a:r>
            <a:r>
              <a:rPr lang="en-US" altLang="zh-CN" sz="2800" dirty="0" smtClean="0"/>
              <a:t>)			</a:t>
            </a:r>
            <a:r>
              <a:rPr lang="zh-CN" altLang="zh-CN" sz="2800" dirty="0" smtClean="0"/>
              <a:t>求</a:t>
            </a:r>
            <a:r>
              <a:rPr lang="en-US" altLang="zh-CN" sz="2800" dirty="0" err="1" smtClean="0"/>
              <a:t>c^d</a:t>
            </a:r>
            <a:r>
              <a:rPr lang="en-US" altLang="zh-CN" sz="2800" dirty="0" smtClean="0"/>
              <a:t> mod n  </a:t>
            </a:r>
            <a:r>
              <a:rPr lang="en-US" altLang="zh-CN" sz="2800" dirty="0" smtClean="0">
                <a:solidFill>
                  <a:srgbClr val="FF0000"/>
                </a:solidFill>
              </a:rPr>
              <a:t>( </a:t>
            </a:r>
            <a:r>
              <a:rPr lang="zh-CN" altLang="en-US" sz="2800" dirty="0" smtClean="0">
                <a:solidFill>
                  <a:srgbClr val="FF0000"/>
                </a:solidFill>
              </a:rPr>
              <a:t>非</a:t>
            </a:r>
            <a:r>
              <a:rPr lang="en-US" altLang="zh-CN" sz="2800" dirty="0" smtClean="0">
                <a:solidFill>
                  <a:srgbClr val="FF0000"/>
                </a:solidFill>
              </a:rPr>
              <a:t>gmpy2)</a:t>
            </a:r>
            <a:endParaRPr lang="zh-CN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/>
              <a:t>	gmpy2.is_prime(n)		</a:t>
            </a:r>
            <a:r>
              <a:rPr lang="zh-CN" altLang="zh-CN" sz="2800" dirty="0" smtClean="0"/>
              <a:t>素性检测</a:t>
            </a:r>
          </a:p>
          <a:p>
            <a:r>
              <a:rPr lang="en-US" altLang="zh-CN" sz="2800" dirty="0" smtClean="0"/>
              <a:t>	gmpy2.gcd(</a:t>
            </a:r>
            <a:r>
              <a:rPr lang="en-US" altLang="zh-CN" sz="2800" dirty="0" err="1" smtClean="0"/>
              <a:t>a,b</a:t>
            </a:r>
            <a:r>
              <a:rPr lang="en-US" altLang="zh-CN" sz="2800" dirty="0" smtClean="0"/>
              <a:t>)  		</a:t>
            </a:r>
            <a:r>
              <a:rPr lang="zh-CN" altLang="zh-CN" sz="2800" dirty="0" smtClean="0"/>
              <a:t>欧几里得算法，最大公约数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python </a:t>
            </a:r>
            <a:r>
              <a:rPr lang="zh-CN" altLang="en-US" sz="6400" dirty="0" smtClean="0">
                <a:solidFill>
                  <a:schemeClr val="accent1">
                    <a:lumMod val="75000"/>
                  </a:schemeClr>
                </a:solidFill>
              </a:rPr>
              <a:t>库－</a:t>
            </a:r>
            <a:r>
              <a:rPr lang="en-US" altLang="zh-CN" sz="6400" dirty="0" smtClean="0">
                <a:solidFill>
                  <a:schemeClr val="accent1">
                    <a:lumMod val="75000"/>
                  </a:schemeClr>
                </a:solidFill>
              </a:rPr>
              <a:t>gmpy2</a:t>
            </a:r>
            <a:endParaRPr lang="zh-CN" altLang="en-US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903" y="1623848"/>
            <a:ext cx="108151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/>
              <a:t>gmpy</a:t>
            </a:r>
            <a:r>
              <a:rPr lang="en-US" altLang="zh-CN" sz="2800" dirty="0" smtClean="0"/>
              <a:t> </a:t>
            </a:r>
            <a:r>
              <a:rPr lang="zh-CN" altLang="zh-CN" sz="2800" dirty="0" smtClean="0"/>
              <a:t>可以实现 ：</a:t>
            </a:r>
          </a:p>
          <a:p>
            <a:r>
              <a:rPr lang="en-US" altLang="zh-CN" sz="2800" dirty="0" smtClean="0"/>
              <a:t>	gmpy2.gcdext(</a:t>
            </a:r>
            <a:r>
              <a:rPr lang="en-US" altLang="zh-CN" sz="2800" dirty="0" err="1" smtClean="0"/>
              <a:t>a,b</a:t>
            </a:r>
            <a:r>
              <a:rPr lang="en-US" altLang="zh-CN" sz="2800" dirty="0" smtClean="0"/>
              <a:t>) 		</a:t>
            </a:r>
            <a:r>
              <a:rPr lang="zh-CN" altLang="zh-CN" sz="2800" dirty="0" smtClean="0"/>
              <a:t>扩展欧几里得算法</a:t>
            </a:r>
            <a:r>
              <a:rPr lang="en-US" altLang="zh-CN" sz="2800" dirty="0" smtClean="0"/>
              <a:t>				a^s1+b^s2=m 		</a:t>
            </a:r>
            <a:r>
              <a:rPr lang="zh-CN" altLang="zh-CN" sz="2800" dirty="0" smtClean="0"/>
              <a:t>返</a:t>
            </a:r>
            <a:r>
              <a:rPr lang="zh-CN" altLang="en-US" sz="2800" dirty="0" smtClean="0"/>
              <a:t>三个，</a:t>
            </a:r>
            <a:r>
              <a:rPr lang="en-US" altLang="zh-CN" sz="2800" dirty="0" smtClean="0"/>
              <a:t>m(</a:t>
            </a:r>
            <a:r>
              <a:rPr lang="zh-CN" altLang="en-US" sz="2800" dirty="0" smtClean="0"/>
              <a:t>最大公约数</a:t>
            </a:r>
            <a:r>
              <a:rPr lang="en-US" altLang="zh-CN" sz="2800" dirty="0" smtClean="0"/>
              <a:t>) s1</a:t>
            </a:r>
            <a:r>
              <a:rPr lang="zh-CN" altLang="zh-CN" sz="2800" dirty="0" smtClean="0"/>
              <a:t>和</a:t>
            </a:r>
            <a:r>
              <a:rPr lang="en-US" altLang="zh-CN" sz="2800" dirty="0" smtClean="0"/>
              <a:t>s2</a:t>
            </a:r>
          </a:p>
          <a:p>
            <a:r>
              <a:rPr lang="en-US" altLang="zh-CN" sz="2800" dirty="0" smtClean="0"/>
              <a:t>	gmpy2.is_odd(n)		</a:t>
            </a:r>
            <a:r>
              <a:rPr lang="zh-CN" altLang="zh-CN" sz="2800" dirty="0" smtClean="0"/>
              <a:t>判断是否为奇数</a:t>
            </a:r>
          </a:p>
          <a:p>
            <a:r>
              <a:rPr lang="en-US" altLang="zh-CN" sz="2800" dirty="0" smtClean="0"/>
              <a:t>	gmpy2.is_even(n)		</a:t>
            </a:r>
            <a:r>
              <a:rPr lang="zh-CN" altLang="zh-CN" sz="2800" dirty="0" smtClean="0"/>
              <a:t>判断是否为偶数</a:t>
            </a:r>
          </a:p>
          <a:p>
            <a:r>
              <a:rPr lang="en-US" altLang="zh-CN" sz="2800" dirty="0" smtClean="0"/>
              <a:t>	gmpy2.iroot(</a:t>
            </a:r>
            <a:r>
              <a:rPr lang="en-US" altLang="zh-CN" sz="2800" dirty="0" err="1" smtClean="0"/>
              <a:t>x,n</a:t>
            </a:r>
            <a:r>
              <a:rPr lang="en-US" altLang="zh-CN" sz="2800" dirty="0" smtClean="0"/>
              <a:t>) 		x</a:t>
            </a:r>
            <a:r>
              <a:rPr lang="zh-CN" altLang="zh-CN" sz="2800" dirty="0" smtClean="0"/>
              <a:t>开</a:t>
            </a:r>
            <a:r>
              <a:rPr lang="en-US" altLang="zh-CN" sz="2800" dirty="0" smtClean="0"/>
              <a:t>n</a:t>
            </a:r>
            <a:r>
              <a:rPr lang="zh-CN" altLang="zh-CN" sz="2800" dirty="0" smtClean="0"/>
              <a:t>次根</a:t>
            </a:r>
          </a:p>
          <a:p>
            <a:r>
              <a:rPr lang="en-US" altLang="zh-CN" sz="2800" dirty="0" smtClean="0"/>
              <a:t>	gmpy2.powmod(</a:t>
            </a:r>
            <a:r>
              <a:rPr lang="en-US" altLang="zh-CN" sz="2800" dirty="0" err="1" smtClean="0"/>
              <a:t>x,y,m</a:t>
            </a:r>
            <a:r>
              <a:rPr lang="en-US" altLang="zh-CN" sz="2800" dirty="0" smtClean="0"/>
              <a:t>)  	</a:t>
            </a:r>
            <a:r>
              <a:rPr lang="zh-CN" altLang="zh-CN" sz="2800" b="1" dirty="0" smtClean="0"/>
              <a:t>大整数</a:t>
            </a:r>
            <a:r>
              <a:rPr lang="en-US" altLang="zh-CN" sz="2800" b="1" dirty="0" smtClean="0"/>
              <a:t>x</a:t>
            </a:r>
            <a:r>
              <a:rPr lang="zh-CN" altLang="zh-CN" sz="2800" b="1" dirty="0" smtClean="0"/>
              <a:t>的</a:t>
            </a:r>
            <a:r>
              <a:rPr lang="en-US" altLang="zh-CN" sz="2800" b="1" dirty="0" smtClean="0"/>
              <a:t>y</a:t>
            </a:r>
            <a:r>
              <a:rPr lang="zh-CN" altLang="zh-CN" sz="2800" b="1" dirty="0" smtClean="0"/>
              <a:t>次幂模</a:t>
            </a:r>
            <a:r>
              <a:rPr lang="en-US" altLang="zh-CN" sz="2800" b="1" dirty="0" smtClean="0"/>
              <a:t>m</a:t>
            </a:r>
            <a:r>
              <a:rPr lang="zh-CN" altLang="zh-CN" sz="2800" b="1" dirty="0" smtClean="0"/>
              <a:t>取余</a:t>
            </a:r>
            <a:endParaRPr lang="zh-CN" altLang="zh-CN" sz="2800" dirty="0" smtClean="0"/>
          </a:p>
          <a:p>
            <a:endParaRPr lang="zh-CN" altLang="zh-CN" sz="2800" dirty="0" smtClean="0"/>
          </a:p>
          <a:p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</a:rPr>
              <a:t>python </a:t>
            </a:r>
            <a:r>
              <a:rPr lang="zh-CN" altLang="en-US" sz="5400" dirty="0" smtClean="0">
                <a:solidFill>
                  <a:schemeClr val="accent1">
                    <a:lumMod val="75000"/>
                  </a:schemeClr>
                </a:solidFill>
              </a:rPr>
              <a:t>库－</a:t>
            </a:r>
            <a:r>
              <a:rPr lang="en-US" altLang="zh-CN" sz="5400" dirty="0" err="1" smtClean="0">
                <a:solidFill>
                  <a:schemeClr val="accent1">
                    <a:lumMod val="75000"/>
                  </a:schemeClr>
                </a:solidFill>
              </a:rPr>
              <a:t>Crypto.Util.number</a:t>
            </a:r>
            <a:endParaRPr lang="zh-CN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903" y="1623848"/>
            <a:ext cx="108151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	python </a:t>
            </a:r>
          </a:p>
          <a:p>
            <a:r>
              <a:rPr lang="en-US" altLang="zh-CN" sz="3600" dirty="0" smtClean="0"/>
              <a:t>		from </a:t>
            </a:r>
            <a:r>
              <a:rPr lang="en-US" altLang="zh-CN" sz="3600" dirty="0" err="1" smtClean="0"/>
              <a:t>Crypto.Util.number</a:t>
            </a:r>
            <a:r>
              <a:rPr lang="en-US" altLang="zh-CN" sz="3600" dirty="0" smtClean="0"/>
              <a:t> import *</a:t>
            </a:r>
            <a:endParaRPr lang="zh-CN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zh-CN" sz="3600" dirty="0" smtClean="0"/>
              <a:t>如果 模块安装失败，可以重新</a:t>
            </a:r>
            <a:r>
              <a:rPr lang="en-US" altLang="zh-CN" sz="3600" dirty="0" smtClean="0"/>
              <a:t>pip install </a:t>
            </a:r>
            <a:r>
              <a:rPr lang="zh-CN" altLang="zh-CN" sz="3600" dirty="0" smtClean="0"/>
              <a:t>一下</a:t>
            </a:r>
          </a:p>
          <a:p>
            <a:r>
              <a:rPr lang="en-US" altLang="zh-CN" sz="3600" dirty="0" smtClean="0"/>
              <a:t>		pip uninstall </a:t>
            </a:r>
            <a:r>
              <a:rPr lang="en-US" altLang="zh-CN" sz="3600" dirty="0" err="1" smtClean="0"/>
              <a:t>pycryptodome</a:t>
            </a:r>
            <a:endParaRPr lang="zh-CN" altLang="zh-CN" sz="3600" dirty="0" smtClean="0"/>
          </a:p>
          <a:p>
            <a:r>
              <a:rPr lang="en-US" altLang="zh-CN" sz="3600" dirty="0" smtClean="0"/>
              <a:t>		pip install </a:t>
            </a:r>
            <a:r>
              <a:rPr lang="en-US" altLang="zh-CN" sz="3600" dirty="0" err="1" smtClean="0"/>
              <a:t>pycryptodome</a:t>
            </a:r>
            <a:endParaRPr lang="zh-CN" altLang="zh-CN" sz="3600" dirty="0" smtClean="0"/>
          </a:p>
          <a:p>
            <a:r>
              <a:rPr lang="en-US" altLang="zh-CN" sz="3600" dirty="0" smtClean="0"/>
              <a:t>	Windows 7  python 3.8.5</a:t>
            </a:r>
            <a:r>
              <a:rPr lang="zh-CN" altLang="zh-CN" sz="3600" dirty="0" smtClean="0"/>
              <a:t>下新测有用！</a:t>
            </a:r>
          </a:p>
          <a:p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</a:rPr>
              <a:t>python </a:t>
            </a:r>
            <a:r>
              <a:rPr lang="zh-CN" altLang="en-US" sz="5400" dirty="0" smtClean="0">
                <a:solidFill>
                  <a:schemeClr val="accent1">
                    <a:lumMod val="75000"/>
                  </a:schemeClr>
                </a:solidFill>
              </a:rPr>
              <a:t>库－</a:t>
            </a:r>
            <a:r>
              <a:rPr lang="en-US" altLang="zh-CN" sz="5400" dirty="0" err="1" smtClean="0">
                <a:solidFill>
                  <a:schemeClr val="accent1">
                    <a:lumMod val="75000"/>
                  </a:schemeClr>
                </a:solidFill>
              </a:rPr>
              <a:t>libnum</a:t>
            </a:r>
            <a:endParaRPr lang="zh-CN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903" y="1623848"/>
            <a:ext cx="10815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python </a:t>
            </a:r>
            <a:r>
              <a:rPr lang="zh-CN" altLang="zh-CN" sz="3600" dirty="0" smtClean="0"/>
              <a:t>中</a:t>
            </a:r>
            <a:r>
              <a:rPr lang="en-US" altLang="zh-CN" sz="3600" dirty="0" smtClean="0"/>
              <a:t> import </a:t>
            </a:r>
            <a:r>
              <a:rPr lang="en-US" altLang="zh-CN" sz="3600" dirty="0" err="1" smtClean="0"/>
              <a:t>libnum</a:t>
            </a:r>
            <a:endParaRPr lang="zh-CN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zh-CN" sz="3600" dirty="0" smtClean="0"/>
              <a:t>如果模块</a:t>
            </a:r>
            <a:r>
              <a:rPr lang="en-US" altLang="zh-CN" sz="3600" dirty="0" smtClean="0"/>
              <a:t>import </a:t>
            </a:r>
            <a:r>
              <a:rPr lang="zh-CN" altLang="zh-CN" sz="3600" dirty="0" smtClean="0"/>
              <a:t>错，则需要</a:t>
            </a:r>
            <a:r>
              <a:rPr lang="en-US" altLang="zh-CN" sz="3600" dirty="0" smtClean="0"/>
              <a:t>pip install </a:t>
            </a:r>
            <a:r>
              <a:rPr lang="en-US" altLang="zh-CN" sz="3600" dirty="0" err="1" smtClean="0"/>
              <a:t>libnum</a:t>
            </a:r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 smtClean="0"/>
          </a:p>
          <a:p>
            <a:r>
              <a:rPr lang="en-US" altLang="zh-CN" sz="3600" dirty="0" err="1" smtClean="0"/>
              <a:t>libnum</a:t>
            </a:r>
            <a:r>
              <a:rPr lang="zh-CN" altLang="en-US" sz="3600" dirty="0" smtClean="0"/>
              <a:t>库是一个关于各种数学运算的函数库，它包含</a:t>
            </a:r>
            <a:r>
              <a:rPr lang="en-US" altLang="zh-CN" sz="3600" dirty="0" smtClean="0"/>
              <a:t>common </a:t>
            </a:r>
            <a:r>
              <a:rPr lang="en-US" altLang="zh-CN" sz="3600" dirty="0" err="1" smtClean="0"/>
              <a:t>maths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modular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modular </a:t>
            </a:r>
            <a:r>
              <a:rPr lang="en-US" altLang="zh-CN" sz="3600" dirty="0" err="1" smtClean="0"/>
              <a:t>squre</a:t>
            </a:r>
            <a:r>
              <a:rPr lang="en-US" altLang="zh-CN" sz="3600" dirty="0" smtClean="0"/>
              <a:t> roots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primes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factorization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ECC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converting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stuff</a:t>
            </a:r>
            <a:r>
              <a:rPr lang="zh-CN" altLang="en-US" sz="3600" dirty="0" smtClean="0"/>
              <a:t>等方面的函数</a:t>
            </a:r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zh-CN" altLang="zh-CN" sz="3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</a:rPr>
              <a:t>python </a:t>
            </a:r>
            <a:r>
              <a:rPr lang="zh-CN" altLang="en-US" sz="5400" dirty="0" smtClean="0">
                <a:solidFill>
                  <a:schemeClr val="accent1">
                    <a:lumMod val="75000"/>
                  </a:schemeClr>
                </a:solidFill>
              </a:rPr>
              <a:t>库－</a:t>
            </a:r>
            <a:r>
              <a:rPr lang="en-US" altLang="zh-CN" sz="5400" dirty="0" err="1" smtClean="0">
                <a:solidFill>
                  <a:schemeClr val="accent1">
                    <a:lumMod val="75000"/>
                  </a:schemeClr>
                </a:solidFill>
              </a:rPr>
              <a:t>libnum</a:t>
            </a:r>
            <a:endParaRPr lang="zh-CN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903" y="1623848"/>
            <a:ext cx="108151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/>
              <a:t>Libnum</a:t>
            </a:r>
            <a:r>
              <a:rPr lang="zh-CN" altLang="en-US" sz="3600" dirty="0" smtClean="0"/>
              <a:t>在</a:t>
            </a:r>
            <a:r>
              <a:rPr lang="en-US" altLang="zh-CN" sz="3600" dirty="0" smtClean="0"/>
              <a:t>RSA</a:t>
            </a:r>
            <a:r>
              <a:rPr lang="zh-CN" altLang="en-US" sz="3600" dirty="0" smtClean="0"/>
              <a:t>中常用函数</a:t>
            </a:r>
            <a:endParaRPr lang="en-US" altLang="zh-CN" sz="3600" dirty="0" smtClean="0"/>
          </a:p>
          <a:p>
            <a:r>
              <a:rPr lang="en-US" altLang="zh-CN" sz="3600" dirty="0" smtClean="0"/>
              <a:t>	s2n( ),n2s( )		</a:t>
            </a:r>
            <a:r>
              <a:rPr lang="zh-CN" altLang="en-US" sz="3600" dirty="0" smtClean="0"/>
              <a:t>数字型与字符串之间的转换</a:t>
            </a:r>
            <a:endParaRPr lang="en-US" altLang="zh-CN" sz="3600" dirty="0" smtClean="0"/>
          </a:p>
          <a:p>
            <a:r>
              <a:rPr lang="en-US" altLang="zh-CN" sz="3600" dirty="0" smtClean="0"/>
              <a:t>	b2s( ),s2b( )		</a:t>
            </a:r>
            <a:r>
              <a:rPr lang="zh-CN" altLang="en-US" sz="3600" dirty="0" smtClean="0"/>
              <a:t>二进制与字符串之间的转换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en-US" altLang="zh-CN" sz="3600" dirty="0" err="1" smtClean="0"/>
              <a:t>libnum.factorize</a:t>
            </a:r>
            <a:r>
              <a:rPr lang="en-US" altLang="zh-CN" sz="3600" dirty="0" smtClean="0"/>
              <a:t>(407) 	</a:t>
            </a:r>
            <a:r>
              <a:rPr lang="zh-CN" altLang="en-US" sz="3600" dirty="0" smtClean="0"/>
              <a:t>因数分解</a:t>
            </a:r>
            <a:endParaRPr lang="en-US" altLang="zh-CN" sz="3600" dirty="0" smtClean="0"/>
          </a:p>
          <a:p>
            <a:endParaRPr lang="zh-CN" altLang="en-US" sz="3600" dirty="0" smtClean="0"/>
          </a:p>
          <a:p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en-US" altLang="zh-CN" sz="3600" dirty="0" smtClean="0"/>
              <a:t> </a:t>
            </a:r>
          </a:p>
          <a:p>
            <a:r>
              <a:rPr lang="en-US" altLang="zh-CN" sz="3600" dirty="0" smtClean="0"/>
              <a:t>	</a:t>
            </a:r>
            <a:endParaRPr lang="zh-CN" altLang="zh-CN" sz="3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46538" y="558946"/>
            <a:ext cx="10972800" cy="11430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altLang="zh-CN" sz="5400" dirty="0" err="1" smtClean="0">
                <a:solidFill>
                  <a:schemeClr val="accent1">
                    <a:lumMod val="75000"/>
                  </a:schemeClr>
                </a:solidFill>
              </a:rPr>
              <a:t>Openssl</a:t>
            </a:r>
            <a:r>
              <a:rPr lang="en-US" altLang="zh-CN" sz="5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5400" dirty="0" smtClean="0">
                <a:solidFill>
                  <a:schemeClr val="accent1">
                    <a:lumMod val="75000"/>
                  </a:schemeClr>
                </a:solidFill>
              </a:rPr>
              <a:t>工具</a:t>
            </a:r>
            <a:endParaRPr lang="zh-CN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903" y="1623848"/>
            <a:ext cx="10815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/>
              <a:t>openssl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rsa</a:t>
            </a:r>
            <a:r>
              <a:rPr lang="en-US" altLang="zh-CN" sz="3600" dirty="0" smtClean="0"/>
              <a:t> -</a:t>
            </a:r>
            <a:r>
              <a:rPr lang="en-US" altLang="zh-CN" sz="3600" dirty="0" err="1" smtClean="0"/>
              <a:t>pubin</a:t>
            </a:r>
            <a:r>
              <a:rPr lang="en-US" altLang="zh-CN" sz="3600" dirty="0" smtClean="0"/>
              <a:t> -text -modulus -in pubkey.pem</a:t>
            </a:r>
          </a:p>
        </p:txBody>
      </p:sp>
      <p:pic>
        <p:nvPicPr>
          <p:cNvPr id="5" name="图片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481" y="2622722"/>
            <a:ext cx="8526829" cy="364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 advTm="35000">
        <p14:prism/>
      </p:transition>
    </mc:Choice>
    <mc:Fallback>
      <p:transition spd="slow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5693</TotalTime>
  <Words>932</Words>
  <Application>Microsoft Office PowerPoint</Application>
  <PresentationFormat>自定义</PresentationFormat>
  <Paragraphs>226</Paragraphs>
  <Slides>34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包裹</vt:lpstr>
      <vt:lpstr>幻灯片 1</vt:lpstr>
      <vt:lpstr>幻灯片 2</vt:lpstr>
      <vt:lpstr>python 库－gmpy2</vt:lpstr>
      <vt:lpstr>python 库－gmpy2</vt:lpstr>
      <vt:lpstr>python 库－gmpy2</vt:lpstr>
      <vt:lpstr>python 库－Crypto.Util.number</vt:lpstr>
      <vt:lpstr>python 库－libnum</vt:lpstr>
      <vt:lpstr>python 库－libnum</vt:lpstr>
      <vt:lpstr>Openssl 工具</vt:lpstr>
      <vt:lpstr>Openssl 工具</vt:lpstr>
      <vt:lpstr>Openssl 工具</vt:lpstr>
      <vt:lpstr>Openssl 工具</vt:lpstr>
      <vt:lpstr>RSA   现成工具</vt:lpstr>
      <vt:lpstr>RSA基础操作</vt:lpstr>
      <vt:lpstr>RSA基础操作</vt:lpstr>
      <vt:lpstr>RSA推导中的模运算（定理）</vt:lpstr>
      <vt:lpstr>RSA推导中的模运算（定理2）</vt:lpstr>
      <vt:lpstr>RSA中引入的费马小定理</vt:lpstr>
      <vt:lpstr>RSA N直接分解</vt:lpstr>
      <vt:lpstr>RSA共模攻击</vt:lpstr>
      <vt:lpstr>RSA共模攻击</vt:lpstr>
      <vt:lpstr>RSA共模攻击</vt:lpstr>
      <vt:lpstr>RSA共模攻击</vt:lpstr>
      <vt:lpstr>RSA低加密指数</vt:lpstr>
      <vt:lpstr>RSA低加密指数</vt:lpstr>
      <vt:lpstr>RSA低加密指数广播攻击  （模不互素）</vt:lpstr>
      <vt:lpstr>RSA低加密指数广播攻击（模不互素）</vt:lpstr>
      <vt:lpstr>RSA低加密指数广播攻击（中国剩余定理）</vt:lpstr>
      <vt:lpstr>RSA低加密指数广播攻击（中国剩余定理）</vt:lpstr>
      <vt:lpstr>RSA低加密指数广播攻击（中国剩余定理）</vt:lpstr>
      <vt:lpstr>RSA低加密指数广播攻击（中国剩余定理）</vt:lpstr>
      <vt:lpstr>RSA dp 泄露</vt:lpstr>
      <vt:lpstr>RSA 低解密指数 Wiener's Attack</vt:lpstr>
      <vt:lpstr>幻灯片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1089</cp:revision>
  <dcterms:created xsi:type="dcterms:W3CDTF">2018-12-27T05:32:02Z</dcterms:created>
  <dcterms:modified xsi:type="dcterms:W3CDTF">2022-04-04T01:09:07Z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